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fntdata" ContentType="application/x-fontdata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7772400" cy="10058400"/>
  <p:notesSz cx="7772400" cy="10058400"/>
  <p:defaultTextStyle>
    <a:defPPr>
      <a:defRPr kern="0"/>
    </a:defPPr>
  </p:defaultTextStyle>
  <p:embeddedFontLst>
    <p:embeddedFont>
      <p:font typeface="Arial Unicode MS" panose="00000000000000000000" pitchFamily="34" charset="1"/>
      <p:regular r:id="rId26"/>
    </p:embeddedFont>
    <p:embeddedFont>
      <p:font typeface="Tahoma" panose="00000000000000000000" pitchFamily="34" charset="1"/>
      <p:bold r:id="rId25"/>
    </p:embeddedFont>
    <p:embeddedFont>
      <p:font typeface="Times New Roman" panose="00000000000000000000" pitchFamily="18" charset="1"/>
      <p:regular r:id="rId24"/>
    </p:embeddedFont>
    <p:embeddedFont>
      <p:font typeface="Verdana" panose="00000000000000000000" pitchFamily="34" charset="1"/>
      <p:italic r:id="rId27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1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1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1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1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1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22019" y="595883"/>
            <a:ext cx="5931535" cy="9525"/>
          </a:xfrm>
          <a:custGeom>
            <a:avLst/>
            <a:gdLst/>
            <a:ahLst/>
            <a:cxnLst/>
            <a:rect l="l" t="t" r="r" b="b"/>
            <a:pathLst>
              <a:path w="5931534" h="9525">
                <a:moveTo>
                  <a:pt x="5931408" y="0"/>
                </a:moveTo>
                <a:lnTo>
                  <a:pt x="0" y="0"/>
                </a:lnTo>
                <a:lnTo>
                  <a:pt x="0" y="9144"/>
                </a:lnTo>
                <a:lnTo>
                  <a:pt x="5931408" y="9144"/>
                </a:lnTo>
                <a:lnTo>
                  <a:pt x="59314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922019" y="4704588"/>
            <a:ext cx="5931535" cy="10795"/>
          </a:xfrm>
          <a:custGeom>
            <a:avLst/>
            <a:gdLst/>
            <a:ahLst/>
            <a:cxnLst/>
            <a:rect l="l" t="t" r="r" b="b"/>
            <a:pathLst>
              <a:path w="5931534" h="10795">
                <a:moveTo>
                  <a:pt x="5931408" y="0"/>
                </a:moveTo>
                <a:lnTo>
                  <a:pt x="0" y="0"/>
                </a:lnTo>
                <a:lnTo>
                  <a:pt x="0" y="10667"/>
                </a:lnTo>
                <a:lnTo>
                  <a:pt x="5931408" y="10667"/>
                </a:lnTo>
                <a:lnTo>
                  <a:pt x="59314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56922" y="9402857"/>
            <a:ext cx="1233805" cy="155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3790188" y="9396069"/>
            <a:ext cx="205739" cy="163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1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hyperlink" Target="https://www.onlinedoctranslator.com/es/?utm_source=onlinedoctranslator&amp;utm_medium=pdf&amp;utm_campaign=attribution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900" y="949452"/>
            <a:ext cx="4800600" cy="360121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089396" y="453643"/>
            <a:ext cx="70104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Tahoma"/>
                <a:cs typeface="Tahoma"/>
              </a:rPr>
              <a:t>Protección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de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038860" y="4809991"/>
            <a:ext cx="5581015" cy="1031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6700"/>
              </a:lnSpc>
              <a:spcBef>
                <a:spcPts val="100"/>
              </a:spcBef>
            </a:pPr>
            <a:r>
              <a:rPr dirty="0" sz="750" spc="-30">
                <a:latin typeface="Arial Unicode MS"/>
                <a:cs typeface="Arial Unicode MS"/>
              </a:rPr>
              <a:t>El </a:t>
            </a:r>
            <a:r>
              <a:rPr dirty="0" sz="750" spc="45">
                <a:latin typeface="Arial Unicode MS"/>
                <a:cs typeface="Arial Unicode MS"/>
              </a:rPr>
              <a:t>número </a:t>
            </a:r>
            <a:r>
              <a:rPr dirty="0" sz="750" spc="25">
                <a:latin typeface="Arial Unicode MS"/>
                <a:cs typeface="Arial Unicode MS"/>
              </a:rPr>
              <a:t>de entradas de restricción </a:t>
            </a:r>
            <a:r>
              <a:rPr dirty="0" sz="750" spc="20">
                <a:latin typeface="Arial Unicode MS"/>
                <a:cs typeface="Arial Unicode MS"/>
              </a:rPr>
              <a:t>disponibles </a:t>
            </a:r>
            <a:r>
              <a:rPr dirty="0" sz="750" spc="10">
                <a:latin typeface="Arial Unicode MS"/>
                <a:cs typeface="Arial Unicode MS"/>
              </a:rPr>
              <a:t>suele </a:t>
            </a:r>
            <a:r>
              <a:rPr dirty="0" sz="750" spc="15">
                <a:latin typeface="Arial Unicode MS"/>
                <a:cs typeface="Arial Unicode MS"/>
              </a:rPr>
              <a:t>ser la </a:t>
            </a:r>
            <a:r>
              <a:rPr dirty="0" sz="750" spc="25">
                <a:latin typeface="Arial Unicode MS"/>
                <a:cs typeface="Arial Unicode MS"/>
              </a:rPr>
              <a:t>principal </a:t>
            </a:r>
            <a:r>
              <a:rPr dirty="0" sz="750" spc="30">
                <a:latin typeface="Arial Unicode MS"/>
                <a:cs typeface="Arial Unicode MS"/>
              </a:rPr>
              <a:t>limitación </a:t>
            </a:r>
            <a:r>
              <a:rPr dirty="0" sz="750" spc="25">
                <a:latin typeface="Arial Unicode MS"/>
                <a:cs typeface="Arial Unicode MS"/>
              </a:rPr>
              <a:t>de </a:t>
            </a:r>
            <a:r>
              <a:rPr dirty="0" sz="750" spc="45">
                <a:latin typeface="Arial Unicode MS"/>
                <a:cs typeface="Arial Unicode MS"/>
              </a:rPr>
              <a:t>un </a:t>
            </a:r>
            <a:r>
              <a:rPr dirty="0" sz="750" spc="20">
                <a:latin typeface="Arial Unicode MS"/>
                <a:cs typeface="Arial Unicode MS"/>
              </a:rPr>
              <a:t>relé </a:t>
            </a:r>
            <a:r>
              <a:rPr dirty="0" sz="750" spc="25">
                <a:latin typeface="Arial Unicode MS"/>
                <a:cs typeface="Arial Unicode MS"/>
              </a:rPr>
              <a:t>diferencial de restricción </a:t>
            </a:r>
            <a:r>
              <a:rPr dirty="0" sz="750" spc="30">
                <a:latin typeface="Arial Unicode MS"/>
                <a:cs typeface="Arial Unicode MS"/>
              </a:rPr>
              <a:t> múltiple.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-20">
                <a:latin typeface="Arial Unicode MS"/>
                <a:cs typeface="Arial Unicode MS"/>
              </a:rPr>
              <a:t>En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el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pasado,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los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ingenieros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tradicionalmente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utilizaban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los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-55">
                <a:latin typeface="Arial Unicode MS"/>
                <a:cs typeface="Arial Unicode MS"/>
              </a:rPr>
              <a:t>TC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en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paralelo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cuando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el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bus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tenía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más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circuitos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-55">
                <a:latin typeface="Arial Unicode MS"/>
                <a:cs typeface="Arial Unicode MS"/>
              </a:rPr>
              <a:t>TC </a:t>
            </a:r>
            <a:r>
              <a:rPr dirty="0" sz="750" spc="-5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que </a:t>
            </a:r>
            <a:r>
              <a:rPr dirty="0" sz="750">
                <a:latin typeface="Arial Unicode MS"/>
                <a:cs typeface="Arial Unicode MS"/>
              </a:rPr>
              <a:t>las </a:t>
            </a:r>
            <a:r>
              <a:rPr dirty="0" sz="750" spc="25">
                <a:latin typeface="Arial Unicode MS"/>
                <a:cs typeface="Arial Unicode MS"/>
              </a:rPr>
              <a:t>entradas de restricción </a:t>
            </a:r>
            <a:r>
              <a:rPr dirty="0" sz="750" spc="20">
                <a:latin typeface="Arial Unicode MS"/>
                <a:cs typeface="Arial Unicode MS"/>
              </a:rPr>
              <a:t>disponibles. </a:t>
            </a:r>
            <a:r>
              <a:rPr dirty="0" sz="750" spc="5">
                <a:latin typeface="Arial Unicode MS"/>
                <a:cs typeface="Arial Unicode MS"/>
              </a:rPr>
              <a:t>Con </a:t>
            </a:r>
            <a:r>
              <a:rPr dirty="0" sz="750" spc="15">
                <a:latin typeface="Arial Unicode MS"/>
                <a:cs typeface="Arial Unicode MS"/>
              </a:rPr>
              <a:t>el </a:t>
            </a:r>
            <a:r>
              <a:rPr dirty="0" sz="750" spc="20">
                <a:latin typeface="Arial Unicode MS"/>
                <a:cs typeface="Arial Unicode MS"/>
              </a:rPr>
              <a:t>esquema </a:t>
            </a:r>
            <a:r>
              <a:rPr dirty="0" sz="750" spc="25">
                <a:latin typeface="Arial Unicode MS"/>
                <a:cs typeface="Arial Unicode MS"/>
              </a:rPr>
              <a:t>tradicional de diferencial de barras </a:t>
            </a:r>
            <a:r>
              <a:rPr dirty="0" sz="750" spc="20">
                <a:latin typeface="Arial Unicode MS"/>
                <a:cs typeface="Arial Unicode MS"/>
              </a:rPr>
              <a:t>porcentuales, </a:t>
            </a:r>
            <a:r>
              <a:rPr dirty="0" sz="750" spc="15">
                <a:latin typeface="Arial Unicode MS"/>
                <a:cs typeface="Arial Unicode MS"/>
              </a:rPr>
              <a:t>los </a:t>
            </a:r>
            <a:r>
              <a:rPr dirty="0" sz="750" spc="-55">
                <a:latin typeface="Arial Unicode MS"/>
                <a:cs typeface="Arial Unicode MS"/>
              </a:rPr>
              <a:t>CT </a:t>
            </a:r>
            <a:r>
              <a:rPr dirty="0" sz="750" spc="25">
                <a:latin typeface="Arial Unicode MS"/>
                <a:cs typeface="Arial Unicode MS"/>
              </a:rPr>
              <a:t>en </a:t>
            </a:r>
            <a:r>
              <a:rPr dirty="0" sz="750" spc="3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paralelo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eran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los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que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monitoreaban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>
                <a:latin typeface="Arial Unicode MS"/>
                <a:cs typeface="Arial Unicode MS"/>
              </a:rPr>
              <a:t>las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líneas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sin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fuentes.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>
                <a:latin typeface="Arial Unicode MS"/>
                <a:cs typeface="Arial Unicode MS"/>
              </a:rPr>
              <a:t>Al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conectar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únicamente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líneas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en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paralelo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sin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fuentes,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minimiza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la </a:t>
            </a:r>
            <a:r>
              <a:rPr dirty="0" sz="750" spc="-19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posibilidad de </a:t>
            </a:r>
            <a:r>
              <a:rPr dirty="0" sz="750" spc="30">
                <a:latin typeface="Arial Unicode MS"/>
                <a:cs typeface="Arial Unicode MS"/>
              </a:rPr>
              <a:t>una corriente </a:t>
            </a:r>
            <a:r>
              <a:rPr dirty="0" sz="750" spc="25">
                <a:latin typeface="Arial Unicode MS"/>
                <a:cs typeface="Arial Unicode MS"/>
              </a:rPr>
              <a:t>diferencial </a:t>
            </a:r>
            <a:r>
              <a:rPr dirty="0" sz="750" spc="10">
                <a:latin typeface="Arial Unicode MS"/>
                <a:cs typeface="Arial Unicode MS"/>
              </a:rPr>
              <a:t>falsa </a:t>
            </a:r>
            <a:r>
              <a:rPr dirty="0" sz="750" spc="30">
                <a:latin typeface="Arial Unicode MS"/>
                <a:cs typeface="Arial Unicode MS"/>
              </a:rPr>
              <a:t>debido </a:t>
            </a:r>
            <a:r>
              <a:rPr dirty="0" sz="750">
                <a:latin typeface="Arial Unicode MS"/>
                <a:cs typeface="Arial Unicode MS"/>
              </a:rPr>
              <a:t>a </a:t>
            </a:r>
            <a:r>
              <a:rPr dirty="0" sz="750" spc="15">
                <a:latin typeface="Arial Unicode MS"/>
                <a:cs typeface="Arial Unicode MS"/>
              </a:rPr>
              <a:t>la </a:t>
            </a:r>
            <a:r>
              <a:rPr dirty="0" sz="750" spc="20">
                <a:latin typeface="Arial Unicode MS"/>
                <a:cs typeface="Arial Unicode MS"/>
              </a:rPr>
              <a:t>respuesta desigual </a:t>
            </a:r>
            <a:r>
              <a:rPr dirty="0" sz="750" spc="25">
                <a:latin typeface="Arial Unicode MS"/>
                <a:cs typeface="Arial Unicode MS"/>
              </a:rPr>
              <a:t>del </a:t>
            </a:r>
            <a:r>
              <a:rPr dirty="0" sz="750" spc="-40">
                <a:latin typeface="Arial Unicode MS"/>
                <a:cs typeface="Arial Unicode MS"/>
              </a:rPr>
              <a:t>TC. </a:t>
            </a:r>
            <a:r>
              <a:rPr dirty="0" sz="750" spc="-10">
                <a:latin typeface="Arial Unicode MS"/>
                <a:cs typeface="Arial Unicode MS"/>
              </a:rPr>
              <a:t>Sin </a:t>
            </a:r>
            <a:r>
              <a:rPr dirty="0" sz="750" spc="30">
                <a:latin typeface="Arial Unicode MS"/>
                <a:cs typeface="Arial Unicode MS"/>
              </a:rPr>
              <a:t>embargo, </a:t>
            </a:r>
            <a:r>
              <a:rPr dirty="0" sz="750" spc="10">
                <a:latin typeface="Arial Unicode MS"/>
                <a:cs typeface="Arial Unicode MS"/>
              </a:rPr>
              <a:t>esta </a:t>
            </a:r>
            <a:r>
              <a:rPr dirty="0" sz="750" spc="20">
                <a:latin typeface="Arial Unicode MS"/>
                <a:cs typeface="Arial Unicode MS"/>
              </a:rPr>
              <a:t>práctica </a:t>
            </a:r>
            <a:r>
              <a:rPr dirty="0" sz="750" spc="10">
                <a:latin typeface="Arial Unicode MS"/>
                <a:cs typeface="Arial Unicode MS"/>
              </a:rPr>
              <a:t>sacrifica </a:t>
            </a:r>
            <a:r>
              <a:rPr dirty="0" sz="750" spc="15">
                <a:latin typeface="Arial Unicode MS"/>
                <a:cs typeface="Arial Unicode MS"/>
              </a:rPr>
              <a:t>la </a:t>
            </a:r>
            <a:r>
              <a:rPr dirty="0" sz="750" spc="2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seguridad,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porque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si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40">
                <a:latin typeface="Arial Unicode MS"/>
                <a:cs typeface="Arial Unicode MS"/>
              </a:rPr>
              <a:t>uno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los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-55">
                <a:latin typeface="Arial Unicode MS"/>
                <a:cs typeface="Arial Unicode MS"/>
              </a:rPr>
              <a:t>TC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en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paralelo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-5">
                <a:latin typeface="Arial Unicode MS"/>
                <a:cs typeface="Arial Unicode MS"/>
              </a:rPr>
              <a:t>se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satura,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40">
                <a:latin typeface="Arial Unicode MS"/>
                <a:cs typeface="Arial Unicode MS"/>
              </a:rPr>
              <a:t>no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contribuirá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con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restricción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adecuada.</a:t>
            </a:r>
            <a:endParaRPr sz="750">
              <a:latin typeface="Arial Unicode MS"/>
              <a:cs typeface="Arial Unicode MS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0" y="0"/>
            <a:ext cx="2466340" cy="127000"/>
            <a:chOff x="0" y="0"/>
            <a:chExt cx="2466340" cy="127000"/>
          </a:xfrm>
        </p:grpSpPr>
        <p:sp>
          <p:nvSpPr>
            <p:cNvPr id="6" name="object 6" descr="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165862" y="0"/>
            <a:ext cx="227457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15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Traducido</a:t>
            </a:r>
            <a:r>
              <a:rPr dirty="0" sz="600" spc="-5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 </a:t>
            </a:r>
            <a:r>
              <a:rPr dirty="0" sz="600" spc="20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del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 </a:t>
            </a:r>
            <a:r>
              <a:rPr dirty="0" sz="600" spc="15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inglés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 </a:t>
            </a:r>
            <a:r>
              <a:rPr dirty="0" sz="600" spc="10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al</a:t>
            </a:r>
            <a:r>
              <a:rPr dirty="0" sz="600" spc="-5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 </a:t>
            </a:r>
            <a:r>
              <a:rPr dirty="0" sz="600" spc="15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español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 </a:t>
            </a:r>
            <a:r>
              <a:rPr dirty="0" sz="600" spc="-10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-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 </a:t>
            </a:r>
            <a:r>
              <a:rPr dirty="0" sz="600" spc="20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www.onlinedoctranslator.com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r>
              <a:rPr dirty="0" spc="10"/>
              <a:t>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900" y="949452"/>
            <a:ext cx="4800600" cy="360121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089396" y="453643"/>
            <a:ext cx="70104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Tahoma"/>
                <a:cs typeface="Tahoma"/>
              </a:rPr>
              <a:t>Protección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de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r>
              <a:rPr dirty="0" spc="10"/>
              <a:t>27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38860" y="4811261"/>
            <a:ext cx="5628005" cy="151701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204470">
              <a:lnSpc>
                <a:spcPct val="134900"/>
              </a:lnSpc>
              <a:spcBef>
                <a:spcPts val="125"/>
              </a:spcBef>
            </a:pPr>
            <a:r>
              <a:rPr dirty="0" sz="800" spc="-5">
                <a:latin typeface="Arial Unicode MS"/>
                <a:cs typeface="Arial Unicode MS"/>
              </a:rPr>
              <a:t>Los </a:t>
            </a:r>
            <a:r>
              <a:rPr dirty="0" sz="800" spc="-60">
                <a:latin typeface="Arial Unicode MS"/>
                <a:cs typeface="Arial Unicode MS"/>
              </a:rPr>
              <a:t>TC </a:t>
            </a:r>
            <a:r>
              <a:rPr dirty="0" sz="800" spc="25">
                <a:latin typeface="Arial Unicode MS"/>
                <a:cs typeface="Arial Unicode MS"/>
              </a:rPr>
              <a:t>en paralelo </a:t>
            </a:r>
            <a:r>
              <a:rPr dirty="0" sz="800" spc="5">
                <a:latin typeface="Arial Unicode MS"/>
                <a:cs typeface="Arial Unicode MS"/>
              </a:rPr>
              <a:t>ya </a:t>
            </a:r>
            <a:r>
              <a:rPr dirty="0" sz="800" spc="40">
                <a:latin typeface="Arial Unicode MS"/>
                <a:cs typeface="Arial Unicode MS"/>
              </a:rPr>
              <a:t>no </a:t>
            </a:r>
            <a:r>
              <a:rPr dirty="0" sz="800" spc="20">
                <a:latin typeface="Arial Unicode MS"/>
                <a:cs typeface="Arial Unicode MS"/>
              </a:rPr>
              <a:t>son </a:t>
            </a:r>
            <a:r>
              <a:rPr dirty="0" sz="800" spc="10">
                <a:latin typeface="Arial Unicode MS"/>
                <a:cs typeface="Arial Unicode MS"/>
              </a:rPr>
              <a:t>necesarios </a:t>
            </a:r>
            <a:r>
              <a:rPr dirty="0" sz="800" spc="20">
                <a:latin typeface="Arial Unicode MS"/>
                <a:cs typeface="Arial Unicode MS"/>
              </a:rPr>
              <a:t>con </a:t>
            </a:r>
            <a:r>
              <a:rPr dirty="0" sz="800" spc="15">
                <a:latin typeface="Arial Unicode MS"/>
                <a:cs typeface="Arial Unicode MS"/>
              </a:rPr>
              <a:t>la </a:t>
            </a:r>
            <a:r>
              <a:rPr dirty="0" sz="800" spc="30">
                <a:latin typeface="Arial Unicode MS"/>
                <a:cs typeface="Arial Unicode MS"/>
              </a:rPr>
              <a:t>disponibilidad </a:t>
            </a:r>
            <a:r>
              <a:rPr dirty="0" sz="800" spc="25">
                <a:latin typeface="Arial Unicode MS"/>
                <a:cs typeface="Arial Unicode MS"/>
              </a:rPr>
              <a:t>de </a:t>
            </a:r>
            <a:r>
              <a:rPr dirty="0" sz="800" spc="15">
                <a:latin typeface="Arial Unicode MS"/>
                <a:cs typeface="Arial Unicode MS"/>
              </a:rPr>
              <a:t>relés </a:t>
            </a:r>
            <a:r>
              <a:rPr dirty="0" sz="800" spc="20">
                <a:latin typeface="Arial Unicode MS"/>
                <a:cs typeface="Arial Unicode MS"/>
              </a:rPr>
              <a:t>diferenciales </a:t>
            </a:r>
            <a:r>
              <a:rPr dirty="0" sz="800" spc="25">
                <a:latin typeface="Arial Unicode MS"/>
                <a:cs typeface="Arial Unicode MS"/>
              </a:rPr>
              <a:t>de bus </a:t>
            </a:r>
            <a:r>
              <a:rPr dirty="0" sz="800" spc="30">
                <a:latin typeface="Arial Unicode MS"/>
                <a:cs typeface="Arial Unicode MS"/>
              </a:rPr>
              <a:t>modernos. </a:t>
            </a:r>
            <a:r>
              <a:rPr dirty="0" sz="800" spc="15">
                <a:latin typeface="Arial Unicode MS"/>
                <a:cs typeface="Arial Unicode MS"/>
              </a:rPr>
              <a:t>Por </a:t>
            </a:r>
            <a:r>
              <a:rPr dirty="0" sz="800" spc="2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ejemplo, </a:t>
            </a:r>
            <a:r>
              <a:rPr dirty="0" sz="800" spc="45">
                <a:latin typeface="Arial Unicode MS"/>
                <a:cs typeface="Arial Unicode MS"/>
              </a:rPr>
              <a:t>un </a:t>
            </a:r>
            <a:r>
              <a:rPr dirty="0" sz="800" spc="20">
                <a:latin typeface="Arial Unicode MS"/>
                <a:cs typeface="Arial Unicode MS"/>
              </a:rPr>
              <a:t>solo </a:t>
            </a:r>
            <a:r>
              <a:rPr dirty="0" sz="800" spc="25">
                <a:latin typeface="Arial Unicode MS"/>
                <a:cs typeface="Arial Unicode MS"/>
              </a:rPr>
              <a:t>relé diferencial de bus </a:t>
            </a:r>
            <a:r>
              <a:rPr dirty="0" sz="800" spc="45">
                <a:latin typeface="Arial Unicode MS"/>
                <a:cs typeface="Arial Unicode MS"/>
              </a:rPr>
              <a:t>moderno </a:t>
            </a:r>
            <a:r>
              <a:rPr dirty="0" sz="800" spc="20">
                <a:latin typeface="Arial Unicode MS"/>
                <a:cs typeface="Arial Unicode MS"/>
              </a:rPr>
              <a:t>basado </a:t>
            </a:r>
            <a:r>
              <a:rPr dirty="0" sz="800" spc="25">
                <a:latin typeface="Arial Unicode MS"/>
                <a:cs typeface="Arial Unicode MS"/>
              </a:rPr>
              <a:t>en </a:t>
            </a:r>
            <a:r>
              <a:rPr dirty="0" sz="800" spc="30">
                <a:latin typeface="Arial Unicode MS"/>
                <a:cs typeface="Arial Unicode MS"/>
              </a:rPr>
              <a:t>microprocesador puede </a:t>
            </a:r>
            <a:r>
              <a:rPr dirty="0" sz="800" spc="35">
                <a:latin typeface="Arial Unicode MS"/>
                <a:cs typeface="Arial Unicode MS"/>
              </a:rPr>
              <a:t>proporcionar </a:t>
            </a:r>
            <a:r>
              <a:rPr dirty="0" sz="800" spc="30">
                <a:latin typeface="Arial Unicode MS"/>
                <a:cs typeface="Arial Unicode MS"/>
              </a:rPr>
              <a:t>tantos </a:t>
            </a:r>
            <a:r>
              <a:rPr dirty="0" sz="800" spc="35">
                <a:latin typeface="Arial Unicode MS"/>
                <a:cs typeface="Arial Unicode MS"/>
              </a:rPr>
              <a:t>como </a:t>
            </a:r>
            <a:r>
              <a:rPr dirty="0" sz="800" spc="-210">
                <a:latin typeface="Arial Unicode MS"/>
                <a:cs typeface="Arial Unicode MS"/>
              </a:rPr>
              <a:t> </a:t>
            </a:r>
            <a:r>
              <a:rPr dirty="0" sz="850" spc="10">
                <a:latin typeface="Arial Unicode MS"/>
                <a:cs typeface="Arial Unicode MS"/>
              </a:rPr>
              <a:t>21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entradas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de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35">
                <a:latin typeface="Arial Unicode MS"/>
                <a:cs typeface="Arial Unicode MS"/>
              </a:rPr>
              <a:t>corriente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15">
                <a:latin typeface="Arial Unicode MS"/>
                <a:cs typeface="Arial Unicode MS"/>
              </a:rPr>
              <a:t>analógicas.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15">
                <a:latin typeface="Arial Unicode MS"/>
                <a:cs typeface="Arial Unicode MS"/>
              </a:rPr>
              <a:t>Por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35">
                <a:latin typeface="Arial Unicode MS"/>
                <a:cs typeface="Arial Unicode MS"/>
              </a:rPr>
              <a:t>lo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35">
                <a:latin typeface="Arial Unicode MS"/>
                <a:cs typeface="Arial Unicode MS"/>
              </a:rPr>
              <a:t>tanto,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50">
                <a:latin typeface="Arial Unicode MS"/>
                <a:cs typeface="Arial Unicode MS"/>
              </a:rPr>
              <a:t>un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relé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de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15">
                <a:latin typeface="Arial Unicode MS"/>
                <a:cs typeface="Arial Unicode MS"/>
              </a:rPr>
              <a:t>este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45">
                <a:latin typeface="Arial Unicode MS"/>
                <a:cs typeface="Arial Unicode MS"/>
              </a:rPr>
              <a:t>tipo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30">
                <a:latin typeface="Arial Unicode MS"/>
                <a:cs typeface="Arial Unicode MS"/>
              </a:rPr>
              <a:t>puede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45">
                <a:latin typeface="Arial Unicode MS"/>
                <a:cs typeface="Arial Unicode MS"/>
              </a:rPr>
              <a:t>proteger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autobuses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con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0">
                <a:latin typeface="Arial Unicode MS"/>
                <a:cs typeface="Arial Unicode MS"/>
              </a:rPr>
              <a:t>hasta</a:t>
            </a:r>
            <a:endParaRPr sz="850">
              <a:latin typeface="Arial Unicode MS"/>
              <a:cs typeface="Arial Unicode MS"/>
            </a:endParaRPr>
          </a:p>
          <a:p>
            <a:pPr marL="12700" marR="5080">
              <a:lnSpc>
                <a:spcPct val="129400"/>
              </a:lnSpc>
            </a:pPr>
            <a:r>
              <a:rPr dirty="0" sz="850" spc="15">
                <a:latin typeface="Arial Unicode MS"/>
                <a:cs typeface="Arial Unicode MS"/>
              </a:rPr>
              <a:t>siete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30">
                <a:latin typeface="Arial Unicode MS"/>
                <a:cs typeface="Arial Unicode MS"/>
              </a:rPr>
              <a:t>terminales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40">
                <a:latin typeface="Arial Unicode MS"/>
                <a:cs typeface="Arial Unicode MS"/>
              </a:rPr>
              <a:t>o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circuitos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0">
                <a:latin typeface="Arial Unicode MS"/>
                <a:cs typeface="Arial Unicode MS"/>
              </a:rPr>
              <a:t>derivados.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10">
                <a:latin typeface="Arial Unicode MS"/>
                <a:cs typeface="Arial Unicode MS"/>
              </a:rPr>
              <a:t>Dos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de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15">
                <a:latin typeface="Arial Unicode MS"/>
                <a:cs typeface="Arial Unicode MS"/>
              </a:rPr>
              <a:t>estos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15">
                <a:latin typeface="Arial Unicode MS"/>
                <a:cs typeface="Arial Unicode MS"/>
              </a:rPr>
              <a:t>relés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35">
                <a:latin typeface="Arial Unicode MS"/>
                <a:cs typeface="Arial Unicode MS"/>
              </a:rPr>
              <a:t>pueden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45">
                <a:latin typeface="Arial Unicode MS"/>
                <a:cs typeface="Arial Unicode MS"/>
              </a:rPr>
              <a:t>proteger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10">
                <a:latin typeface="Arial Unicode MS"/>
                <a:cs typeface="Arial Unicode MS"/>
              </a:rPr>
              <a:t>buses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con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20">
                <a:latin typeface="Arial Unicode MS"/>
                <a:cs typeface="Arial Unicode MS"/>
              </a:rPr>
              <a:t>hasta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15">
                <a:latin typeface="Arial Unicode MS"/>
                <a:cs typeface="Arial Unicode MS"/>
              </a:rPr>
              <a:t>diez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30">
                <a:latin typeface="Arial Unicode MS"/>
                <a:cs typeface="Arial Unicode MS"/>
              </a:rPr>
              <a:t>terminales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-5">
                <a:latin typeface="Arial Unicode MS"/>
                <a:cs typeface="Arial Unicode MS"/>
              </a:rPr>
              <a:t>(las </a:t>
            </a:r>
            <a:r>
              <a:rPr dirty="0" sz="850" spc="-220">
                <a:latin typeface="Arial Unicode MS"/>
                <a:cs typeface="Arial Unicode MS"/>
              </a:rPr>
              <a:t> </a:t>
            </a:r>
            <a:r>
              <a:rPr dirty="0" sz="850" spc="5">
                <a:latin typeface="Arial Unicode MS"/>
                <a:cs typeface="Arial Unicode MS"/>
              </a:rPr>
              <a:t>fases </a:t>
            </a:r>
            <a:r>
              <a:rPr dirty="0" sz="850" spc="-25">
                <a:latin typeface="Arial Unicode MS"/>
                <a:cs typeface="Arial Unicode MS"/>
              </a:rPr>
              <a:t>A </a:t>
            </a:r>
            <a:r>
              <a:rPr dirty="0" sz="850" spc="5">
                <a:latin typeface="Arial Unicode MS"/>
                <a:cs typeface="Arial Unicode MS"/>
              </a:rPr>
              <a:t>y </a:t>
            </a:r>
            <a:r>
              <a:rPr dirty="0" sz="850" spc="-15">
                <a:latin typeface="Arial Unicode MS"/>
                <a:cs typeface="Arial Unicode MS"/>
              </a:rPr>
              <a:t>B </a:t>
            </a:r>
            <a:r>
              <a:rPr dirty="0" sz="850" spc="20">
                <a:latin typeface="Arial Unicode MS"/>
                <a:cs typeface="Arial Unicode MS"/>
              </a:rPr>
              <a:t>están </a:t>
            </a:r>
            <a:r>
              <a:rPr dirty="0" sz="850" spc="25">
                <a:latin typeface="Arial Unicode MS"/>
                <a:cs typeface="Arial Unicode MS"/>
              </a:rPr>
              <a:t>en </a:t>
            </a:r>
            <a:r>
              <a:rPr dirty="0" sz="850" spc="50">
                <a:latin typeface="Arial Unicode MS"/>
                <a:cs typeface="Arial Unicode MS"/>
              </a:rPr>
              <a:t>un </a:t>
            </a:r>
            <a:r>
              <a:rPr dirty="0" sz="850" spc="25">
                <a:latin typeface="Arial Unicode MS"/>
                <a:cs typeface="Arial Unicode MS"/>
              </a:rPr>
              <a:t>relé </a:t>
            </a:r>
            <a:r>
              <a:rPr dirty="0" sz="850" spc="5">
                <a:latin typeface="Arial Unicode MS"/>
                <a:cs typeface="Arial Unicode MS"/>
              </a:rPr>
              <a:t>y </a:t>
            </a:r>
            <a:r>
              <a:rPr dirty="0" sz="850" spc="15">
                <a:latin typeface="Arial Unicode MS"/>
                <a:cs typeface="Arial Unicode MS"/>
              </a:rPr>
              <a:t>la </a:t>
            </a:r>
            <a:r>
              <a:rPr dirty="0" sz="850" spc="10">
                <a:latin typeface="Arial Unicode MS"/>
                <a:cs typeface="Arial Unicode MS"/>
              </a:rPr>
              <a:t>fase </a:t>
            </a:r>
            <a:r>
              <a:rPr dirty="0" sz="850" spc="-80">
                <a:latin typeface="Arial Unicode MS"/>
                <a:cs typeface="Arial Unicode MS"/>
              </a:rPr>
              <a:t>C </a:t>
            </a:r>
            <a:r>
              <a:rPr dirty="0" sz="850" spc="15">
                <a:latin typeface="Arial Unicode MS"/>
                <a:cs typeface="Arial Unicode MS"/>
              </a:rPr>
              <a:t>está </a:t>
            </a:r>
            <a:r>
              <a:rPr dirty="0" sz="850" spc="25">
                <a:latin typeface="Arial Unicode MS"/>
                <a:cs typeface="Arial Unicode MS"/>
              </a:rPr>
              <a:t>en </a:t>
            </a:r>
            <a:r>
              <a:rPr dirty="0" sz="850" spc="15">
                <a:latin typeface="Arial Unicode MS"/>
                <a:cs typeface="Arial Unicode MS"/>
              </a:rPr>
              <a:t>el </a:t>
            </a:r>
            <a:r>
              <a:rPr dirty="0" sz="850" spc="30">
                <a:latin typeface="Arial Unicode MS"/>
                <a:cs typeface="Arial Unicode MS"/>
              </a:rPr>
              <a:t>segundo </a:t>
            </a:r>
            <a:r>
              <a:rPr dirty="0" sz="850" spc="10">
                <a:latin typeface="Arial Unicode MS"/>
                <a:cs typeface="Arial Unicode MS"/>
              </a:rPr>
              <a:t>relé). Además, </a:t>
            </a:r>
            <a:r>
              <a:rPr dirty="0" sz="850" spc="30">
                <a:latin typeface="Arial Unicode MS"/>
                <a:cs typeface="Arial Unicode MS"/>
              </a:rPr>
              <a:t>tres </a:t>
            </a:r>
            <a:r>
              <a:rPr dirty="0" sz="850" spc="25">
                <a:latin typeface="Arial Unicode MS"/>
                <a:cs typeface="Arial Unicode MS"/>
              </a:rPr>
              <a:t>de </a:t>
            </a:r>
            <a:r>
              <a:rPr dirty="0" sz="850" spc="15">
                <a:latin typeface="Arial Unicode MS"/>
                <a:cs typeface="Arial Unicode MS"/>
              </a:rPr>
              <a:t>estos relés </a:t>
            </a:r>
            <a:r>
              <a:rPr dirty="0" sz="850" spc="35">
                <a:latin typeface="Arial Unicode MS"/>
                <a:cs typeface="Arial Unicode MS"/>
              </a:rPr>
              <a:t>pueden </a:t>
            </a:r>
            <a:r>
              <a:rPr dirty="0" sz="850" spc="45">
                <a:latin typeface="Arial Unicode MS"/>
                <a:cs typeface="Arial Unicode MS"/>
              </a:rPr>
              <a:t>proteger </a:t>
            </a:r>
            <a:r>
              <a:rPr dirty="0" sz="850" spc="50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autobuses</a:t>
            </a:r>
            <a:r>
              <a:rPr dirty="0" sz="850" spc="-2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con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20">
                <a:latin typeface="Arial Unicode MS"/>
                <a:cs typeface="Arial Unicode MS"/>
              </a:rPr>
              <a:t>hasta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10">
                <a:latin typeface="Arial Unicode MS"/>
                <a:cs typeface="Arial Unicode MS"/>
              </a:rPr>
              <a:t>21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30">
                <a:latin typeface="Arial Unicode MS"/>
                <a:cs typeface="Arial Unicode MS"/>
              </a:rPr>
              <a:t>terminales.</a:t>
            </a:r>
            <a:endParaRPr sz="8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417195">
              <a:lnSpc>
                <a:spcPct val="157100"/>
              </a:lnSpc>
              <a:spcBef>
                <a:spcPts val="5"/>
              </a:spcBef>
            </a:pPr>
            <a:r>
              <a:rPr dirty="0" sz="700" spc="-10">
                <a:latin typeface="Arial Unicode MS"/>
                <a:cs typeface="Arial Unicode MS"/>
              </a:rPr>
              <a:t>La </a:t>
            </a:r>
            <a:r>
              <a:rPr dirty="0" sz="700" spc="20">
                <a:latin typeface="Arial Unicode MS"/>
                <a:cs typeface="Arial Unicode MS"/>
              </a:rPr>
              <a:t>diapositiva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muestra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una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conexión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muestra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para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un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relé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diferencial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bus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basado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microprocesador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un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esquema </a:t>
            </a:r>
            <a:r>
              <a:rPr dirty="0" sz="700" spc="-18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protección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diferencial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bus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que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involucra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21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terminales.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900" y="949452"/>
            <a:ext cx="4800600" cy="360121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089396" y="453643"/>
            <a:ext cx="70104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Tahoma"/>
                <a:cs typeface="Tahoma"/>
              </a:rPr>
              <a:t>Protección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de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r>
              <a:rPr dirty="0" spc="10"/>
              <a:t>28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38860" y="4811261"/>
            <a:ext cx="5631815" cy="4095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71120">
              <a:lnSpc>
                <a:spcPct val="137500"/>
              </a:lnSpc>
              <a:spcBef>
                <a:spcPts val="100"/>
              </a:spcBef>
            </a:pPr>
            <a:r>
              <a:rPr dirty="0" sz="800" spc="-35">
                <a:latin typeface="Arial Unicode MS"/>
                <a:cs typeface="Arial Unicode MS"/>
              </a:rPr>
              <a:t>El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relé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diferencial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bus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porcentaje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45">
                <a:latin typeface="Arial Unicode MS"/>
                <a:cs typeface="Arial Unicode MS"/>
              </a:rPr>
              <a:t>moderno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40">
                <a:latin typeface="Arial Unicode MS"/>
                <a:cs typeface="Arial Unicode MS"/>
              </a:rPr>
              <a:t>mide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todas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las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corrientes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los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terminales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bus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(no</a:t>
            </a:r>
            <a:r>
              <a:rPr dirty="0" sz="800" spc="-10">
                <a:latin typeface="Arial Unicode MS"/>
                <a:cs typeface="Arial Unicode MS"/>
              </a:rPr>
              <a:t> es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necesario </a:t>
            </a:r>
            <a:r>
              <a:rPr dirty="0" sz="800" spc="-210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el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paralelismo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-40">
                <a:latin typeface="Arial Unicode MS"/>
                <a:cs typeface="Arial Unicode MS"/>
              </a:rPr>
              <a:t>CT).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Un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elemento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diferencial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porcentual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10">
                <a:latin typeface="Arial Unicode MS"/>
                <a:cs typeface="Arial Unicode MS"/>
              </a:rPr>
              <a:t>usa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la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Ecuación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10">
                <a:latin typeface="Arial Unicode MS"/>
                <a:cs typeface="Arial Unicode MS"/>
              </a:rPr>
              <a:t>1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y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la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Ecuación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10">
                <a:latin typeface="Arial Unicode MS"/>
                <a:cs typeface="Arial Unicode MS"/>
              </a:rPr>
              <a:t>2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o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10">
                <a:latin typeface="Arial Unicode MS"/>
                <a:cs typeface="Arial Unicode MS"/>
              </a:rPr>
              <a:t>3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en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el</a:t>
            </a:r>
            <a:endParaRPr sz="800">
              <a:latin typeface="Arial Unicode MS"/>
              <a:cs typeface="Arial Unicode MS"/>
            </a:endParaRPr>
          </a:p>
          <a:p>
            <a:pPr marL="12700" marR="219075">
              <a:lnSpc>
                <a:spcPct val="137500"/>
              </a:lnSpc>
            </a:pPr>
            <a:r>
              <a:rPr dirty="0" sz="800" spc="10">
                <a:latin typeface="Arial Unicode MS"/>
                <a:cs typeface="Arial Unicode MS"/>
              </a:rPr>
              <a:t>deslice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para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calcular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el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funcionamiento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-25">
                <a:latin typeface="Arial Unicode MS"/>
                <a:cs typeface="Arial Unicode MS"/>
              </a:rPr>
              <a:t>(</a:t>
            </a:r>
            <a:r>
              <a:rPr dirty="0" sz="800" spc="-25" i="1">
                <a:latin typeface="Verdana"/>
                <a:cs typeface="Verdana"/>
              </a:rPr>
              <a:t>I</a:t>
            </a:r>
            <a:r>
              <a:rPr dirty="0" sz="550" spc="-25" i="1">
                <a:latin typeface="Verdana"/>
                <a:cs typeface="Verdana"/>
              </a:rPr>
              <a:t>OP</a:t>
            </a:r>
            <a:r>
              <a:rPr dirty="0" sz="800" spc="-25">
                <a:latin typeface="Arial Unicode MS"/>
                <a:cs typeface="Arial Unicode MS"/>
              </a:rPr>
              <a:t>)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y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restricción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-40">
                <a:latin typeface="Arial Unicode MS"/>
                <a:cs typeface="Arial Unicode MS"/>
              </a:rPr>
              <a:t>(</a:t>
            </a:r>
            <a:r>
              <a:rPr dirty="0" sz="800" spc="-40" i="1">
                <a:latin typeface="Verdana"/>
                <a:cs typeface="Verdana"/>
              </a:rPr>
              <a:t>I</a:t>
            </a:r>
            <a:r>
              <a:rPr dirty="0" sz="550" spc="-40" i="1">
                <a:latin typeface="Verdana"/>
                <a:cs typeface="Verdana"/>
              </a:rPr>
              <a:t>RT</a:t>
            </a:r>
            <a:r>
              <a:rPr dirty="0" sz="800" spc="-40">
                <a:latin typeface="Arial Unicode MS"/>
                <a:cs typeface="Arial Unicode MS"/>
              </a:rPr>
              <a:t>)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corrientes,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respectivamente.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-35">
                <a:latin typeface="Arial Unicode MS"/>
                <a:cs typeface="Arial Unicode MS"/>
              </a:rPr>
              <a:t>El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elemento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diferencial </a:t>
            </a:r>
            <a:r>
              <a:rPr dirty="0" sz="800" spc="-210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porcentual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genera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una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10">
                <a:latin typeface="Arial Unicode MS"/>
                <a:cs typeface="Arial Unicode MS"/>
              </a:rPr>
              <a:t>señal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disparo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si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la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corriente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operación</a:t>
            </a:r>
            <a:r>
              <a:rPr dirty="0" sz="800" spc="-10">
                <a:latin typeface="Arial Unicode MS"/>
                <a:cs typeface="Arial Unicode MS"/>
              </a:rPr>
              <a:t> es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mayor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que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45">
                <a:latin typeface="Arial Unicode MS"/>
                <a:cs typeface="Arial Unicode MS"/>
              </a:rPr>
              <a:t>un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40">
                <a:latin typeface="Arial Unicode MS"/>
                <a:cs typeface="Arial Unicode MS"/>
              </a:rPr>
              <a:t>mínimo</a:t>
            </a:r>
            <a:endParaRPr sz="8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750" spc="30">
                <a:latin typeface="Arial Unicode MS"/>
                <a:cs typeface="Arial Unicode MS"/>
              </a:rPr>
              <a:t>corriente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arranque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y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también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-5">
                <a:latin typeface="Arial Unicode MS"/>
                <a:cs typeface="Arial Unicode MS"/>
              </a:rPr>
              <a:t>es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mayor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que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45">
                <a:latin typeface="Arial Unicode MS"/>
                <a:cs typeface="Arial Unicode MS"/>
              </a:rPr>
              <a:t>un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porcentaje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corriente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restricción.</a:t>
            </a:r>
            <a:endParaRPr sz="7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5080">
              <a:lnSpc>
                <a:spcPct val="137500"/>
              </a:lnSpc>
            </a:pPr>
            <a:r>
              <a:rPr dirty="0" sz="800" spc="5">
                <a:latin typeface="Arial Unicode MS"/>
                <a:cs typeface="Arial Unicode MS"/>
              </a:rPr>
              <a:t>Hay </a:t>
            </a:r>
            <a:r>
              <a:rPr dirty="0" sz="800" spc="15">
                <a:latin typeface="Arial Unicode MS"/>
                <a:cs typeface="Arial Unicode MS"/>
              </a:rPr>
              <a:t>varias </a:t>
            </a:r>
            <a:r>
              <a:rPr dirty="0" sz="800" spc="25">
                <a:latin typeface="Arial Unicode MS"/>
                <a:cs typeface="Arial Unicode MS"/>
              </a:rPr>
              <a:t>definiciones para </a:t>
            </a:r>
            <a:r>
              <a:rPr dirty="0" sz="800" spc="15">
                <a:latin typeface="Arial Unicode MS"/>
                <a:cs typeface="Arial Unicode MS"/>
              </a:rPr>
              <a:t>la </a:t>
            </a:r>
            <a:r>
              <a:rPr dirty="0" sz="800" spc="30">
                <a:latin typeface="Arial Unicode MS"/>
                <a:cs typeface="Arial Unicode MS"/>
              </a:rPr>
              <a:t>corriente </a:t>
            </a:r>
            <a:r>
              <a:rPr dirty="0" sz="800" spc="25">
                <a:latin typeface="Arial Unicode MS"/>
                <a:cs typeface="Arial Unicode MS"/>
              </a:rPr>
              <a:t>de </a:t>
            </a:r>
            <a:r>
              <a:rPr dirty="0" sz="800" spc="20">
                <a:latin typeface="Arial Unicode MS"/>
                <a:cs typeface="Arial Unicode MS"/>
              </a:rPr>
              <a:t>restricción, </a:t>
            </a:r>
            <a:r>
              <a:rPr dirty="0" sz="800" spc="35">
                <a:latin typeface="Arial Unicode MS"/>
                <a:cs typeface="Arial Unicode MS"/>
              </a:rPr>
              <a:t>como </a:t>
            </a:r>
            <a:r>
              <a:rPr dirty="0" sz="800" spc="-10">
                <a:latin typeface="Arial Unicode MS"/>
                <a:cs typeface="Arial Unicode MS"/>
              </a:rPr>
              <a:t>se </a:t>
            </a:r>
            <a:r>
              <a:rPr dirty="0" sz="800" spc="35">
                <a:latin typeface="Arial Unicode MS"/>
                <a:cs typeface="Arial Unicode MS"/>
              </a:rPr>
              <a:t>muestra </a:t>
            </a:r>
            <a:r>
              <a:rPr dirty="0" sz="800" spc="25">
                <a:latin typeface="Arial Unicode MS"/>
                <a:cs typeface="Arial Unicode MS"/>
              </a:rPr>
              <a:t>en </a:t>
            </a:r>
            <a:r>
              <a:rPr dirty="0" sz="800" spc="15">
                <a:latin typeface="Arial Unicode MS"/>
                <a:cs typeface="Arial Unicode MS"/>
              </a:rPr>
              <a:t>la </a:t>
            </a:r>
            <a:r>
              <a:rPr dirty="0" sz="800" spc="20">
                <a:latin typeface="Arial Unicode MS"/>
                <a:cs typeface="Arial Unicode MS"/>
              </a:rPr>
              <a:t>diapositiva. </a:t>
            </a:r>
            <a:r>
              <a:rPr dirty="0" sz="800" spc="-35">
                <a:latin typeface="Arial Unicode MS"/>
                <a:cs typeface="Arial Unicode MS"/>
              </a:rPr>
              <a:t>El </a:t>
            </a:r>
            <a:r>
              <a:rPr dirty="0" sz="800" spc="40">
                <a:latin typeface="Arial Unicode MS"/>
                <a:cs typeface="Arial Unicode MS"/>
              </a:rPr>
              <a:t>mismo </a:t>
            </a:r>
            <a:r>
              <a:rPr dirty="0" sz="800" spc="20">
                <a:latin typeface="Arial Unicode MS"/>
                <a:cs typeface="Arial Unicode MS"/>
              </a:rPr>
              <a:t>ajuste </a:t>
            </a:r>
            <a:r>
              <a:rPr dirty="0" sz="800" spc="25">
                <a:latin typeface="Arial Unicode MS"/>
                <a:cs typeface="Arial Unicode MS"/>
              </a:rPr>
              <a:t>de </a:t>
            </a:r>
            <a:r>
              <a:rPr dirty="0" sz="800" spc="30">
                <a:latin typeface="Arial Unicode MS"/>
                <a:cs typeface="Arial Unicode MS"/>
              </a:rPr>
              <a:t> pendiente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producirá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diferentes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sensibilidades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si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-10">
                <a:latin typeface="Arial Unicode MS"/>
                <a:cs typeface="Arial Unicode MS"/>
              </a:rPr>
              <a:t>se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utilizan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diferentes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funciones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para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la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cantidad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restricción.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Por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lo </a:t>
            </a:r>
            <a:r>
              <a:rPr dirty="0" sz="800" spc="-204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tanto, </a:t>
            </a:r>
            <a:r>
              <a:rPr dirty="0" sz="800" spc="-10">
                <a:latin typeface="Arial Unicode MS"/>
                <a:cs typeface="Arial Unicode MS"/>
              </a:rPr>
              <a:t>es </a:t>
            </a:r>
            <a:r>
              <a:rPr dirty="0" sz="800" spc="45">
                <a:latin typeface="Arial Unicode MS"/>
                <a:cs typeface="Arial Unicode MS"/>
              </a:rPr>
              <a:t>importante </a:t>
            </a:r>
            <a:r>
              <a:rPr dirty="0" sz="800" spc="5">
                <a:latin typeface="Arial Unicode MS"/>
                <a:cs typeface="Arial Unicode MS"/>
              </a:rPr>
              <a:t>y </a:t>
            </a:r>
            <a:r>
              <a:rPr dirty="0" sz="800" spc="20">
                <a:latin typeface="Arial Unicode MS"/>
                <a:cs typeface="Arial Unicode MS"/>
              </a:rPr>
              <a:t>beneficioso </a:t>
            </a:r>
            <a:r>
              <a:rPr dirty="0" sz="800" spc="40">
                <a:latin typeface="Arial Unicode MS"/>
                <a:cs typeface="Arial Unicode MS"/>
              </a:rPr>
              <a:t>determinar </a:t>
            </a:r>
            <a:r>
              <a:rPr dirty="0" sz="800" spc="35">
                <a:latin typeface="Arial Unicode MS"/>
                <a:cs typeface="Arial Unicode MS"/>
              </a:rPr>
              <a:t>cómo </a:t>
            </a:r>
            <a:r>
              <a:rPr dirty="0" sz="800" spc="-10">
                <a:latin typeface="Arial Unicode MS"/>
                <a:cs typeface="Arial Unicode MS"/>
              </a:rPr>
              <a:t>se </a:t>
            </a:r>
            <a:r>
              <a:rPr dirty="0" sz="800" spc="25">
                <a:latin typeface="Arial Unicode MS"/>
                <a:cs typeface="Arial Unicode MS"/>
              </a:rPr>
              <a:t>deriva </a:t>
            </a:r>
            <a:r>
              <a:rPr dirty="0" sz="800" spc="15">
                <a:latin typeface="Arial Unicode MS"/>
                <a:cs typeface="Arial Unicode MS"/>
              </a:rPr>
              <a:t>la </a:t>
            </a:r>
            <a:r>
              <a:rPr dirty="0" sz="800" spc="30">
                <a:latin typeface="Arial Unicode MS"/>
                <a:cs typeface="Arial Unicode MS"/>
              </a:rPr>
              <a:t>corriente </a:t>
            </a:r>
            <a:r>
              <a:rPr dirty="0" sz="800" spc="25">
                <a:latin typeface="Arial Unicode MS"/>
                <a:cs typeface="Arial Unicode MS"/>
              </a:rPr>
              <a:t>de restricción </a:t>
            </a:r>
            <a:r>
              <a:rPr dirty="0" sz="800" spc="20">
                <a:latin typeface="Arial Unicode MS"/>
                <a:cs typeface="Arial Unicode MS"/>
              </a:rPr>
              <a:t>antes </a:t>
            </a:r>
            <a:r>
              <a:rPr dirty="0" sz="800" spc="25">
                <a:latin typeface="Arial Unicode MS"/>
                <a:cs typeface="Arial Unicode MS"/>
              </a:rPr>
              <a:t>de </a:t>
            </a:r>
            <a:r>
              <a:rPr dirty="0" sz="800" spc="35">
                <a:latin typeface="Arial Unicode MS"/>
                <a:cs typeface="Arial Unicode MS"/>
              </a:rPr>
              <a:t>transferir </a:t>
            </a:r>
            <a:r>
              <a:rPr dirty="0" sz="800" spc="4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configuraciones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entre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diferentes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tecnologías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relés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diferentes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generaciones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o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fabricantes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relés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similares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o </a:t>
            </a:r>
            <a:r>
              <a:rPr dirty="0" sz="800" spc="-204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diferentes.</a:t>
            </a:r>
            <a:endParaRPr sz="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8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dirty="0" sz="950" spc="5">
                <a:latin typeface="Arial Unicode MS"/>
                <a:cs typeface="Arial Unicode MS"/>
              </a:rPr>
              <a:t>Para</a:t>
            </a:r>
            <a:r>
              <a:rPr dirty="0" sz="950" spc="-30">
                <a:latin typeface="Arial Unicode MS"/>
                <a:cs typeface="Arial Unicode MS"/>
              </a:rPr>
              <a:t> </a:t>
            </a:r>
            <a:r>
              <a:rPr dirty="0" sz="950" spc="5">
                <a:latin typeface="Arial Unicode MS"/>
                <a:cs typeface="Arial Unicode MS"/>
              </a:rPr>
              <a:t>las</a:t>
            </a:r>
            <a:r>
              <a:rPr dirty="0" sz="950" spc="-30">
                <a:latin typeface="Arial Unicode MS"/>
                <a:cs typeface="Arial Unicode MS"/>
              </a:rPr>
              <a:t> </a:t>
            </a:r>
            <a:r>
              <a:rPr dirty="0" sz="950" spc="15">
                <a:latin typeface="Arial Unicode MS"/>
                <a:cs typeface="Arial Unicode MS"/>
              </a:rPr>
              <a:t>ecuaciones</a:t>
            </a:r>
            <a:r>
              <a:rPr dirty="0" sz="950" spc="-30">
                <a:latin typeface="Arial Unicode MS"/>
                <a:cs typeface="Arial Unicode MS"/>
              </a:rPr>
              <a:t> </a:t>
            </a:r>
            <a:r>
              <a:rPr dirty="0" sz="950" spc="-20">
                <a:latin typeface="Arial Unicode MS"/>
                <a:cs typeface="Arial Unicode MS"/>
              </a:rPr>
              <a:t>(1)</a:t>
            </a:r>
            <a:r>
              <a:rPr dirty="0" sz="950" spc="-30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a</a:t>
            </a:r>
            <a:r>
              <a:rPr dirty="0" sz="950" spc="-30">
                <a:latin typeface="Arial Unicode MS"/>
                <a:cs typeface="Arial Unicode MS"/>
              </a:rPr>
              <a:t> </a:t>
            </a:r>
            <a:r>
              <a:rPr dirty="0" sz="950" spc="-15">
                <a:latin typeface="Arial Unicode MS"/>
                <a:cs typeface="Arial Unicode MS"/>
              </a:rPr>
              <a:t>(4):</a:t>
            </a:r>
            <a:endParaRPr sz="9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850">
              <a:latin typeface="Arial Unicode MS"/>
              <a:cs typeface="Arial Unicode MS"/>
            </a:endParaRPr>
          </a:p>
          <a:p>
            <a:pPr marL="240665">
              <a:lnSpc>
                <a:spcPct val="100000"/>
              </a:lnSpc>
            </a:pPr>
            <a:r>
              <a:rPr dirty="0" sz="800" spc="-45" i="1">
                <a:latin typeface="Verdana"/>
                <a:cs typeface="Verdana"/>
              </a:rPr>
              <a:t>k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10">
                <a:latin typeface="Arial Unicode MS"/>
                <a:cs typeface="Arial Unicode MS"/>
              </a:rPr>
              <a:t>es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45">
                <a:latin typeface="Arial Unicode MS"/>
                <a:cs typeface="Arial Unicode MS"/>
              </a:rPr>
              <a:t>un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factor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escala,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típicamente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en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el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40">
                <a:latin typeface="Arial Unicode MS"/>
                <a:cs typeface="Arial Unicode MS"/>
              </a:rPr>
              <a:t>rango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0.5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a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10">
                <a:latin typeface="Arial Unicode MS"/>
                <a:cs typeface="Arial Unicode MS"/>
              </a:rPr>
              <a:t>1</a:t>
            </a:r>
            <a:endParaRPr sz="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00">
              <a:latin typeface="Arial Unicode MS"/>
              <a:cs typeface="Arial Unicode MS"/>
            </a:endParaRPr>
          </a:p>
          <a:p>
            <a:pPr marL="240665">
              <a:lnSpc>
                <a:spcPct val="100000"/>
              </a:lnSpc>
              <a:spcBef>
                <a:spcPts val="5"/>
              </a:spcBef>
            </a:pPr>
            <a:r>
              <a:rPr dirty="0" sz="750" spc="-15" i="1">
                <a:latin typeface="Verdana"/>
                <a:cs typeface="Verdana"/>
              </a:rPr>
              <a:t>norte</a:t>
            </a:r>
            <a:r>
              <a:rPr dirty="0" sz="750" spc="-70" i="1">
                <a:latin typeface="Verdana"/>
                <a:cs typeface="Verdana"/>
              </a:rPr>
              <a:t> </a:t>
            </a:r>
            <a:r>
              <a:rPr dirty="0" sz="750" spc="-5">
                <a:latin typeface="Arial Unicode MS"/>
                <a:cs typeface="Arial Unicode MS"/>
              </a:rPr>
              <a:t>es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el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45">
                <a:latin typeface="Arial Unicode MS"/>
                <a:cs typeface="Arial Unicode MS"/>
              </a:rPr>
              <a:t>número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terminales</a:t>
            </a:r>
            <a:endParaRPr sz="7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950">
              <a:latin typeface="Arial Unicode MS"/>
              <a:cs typeface="Arial Unicode MS"/>
            </a:endParaRPr>
          </a:p>
          <a:p>
            <a:pPr marL="240665">
              <a:lnSpc>
                <a:spcPct val="100000"/>
              </a:lnSpc>
            </a:pPr>
            <a:r>
              <a:rPr dirty="0" sz="650" spc="-40" i="1">
                <a:latin typeface="Verdana"/>
                <a:cs typeface="Verdana"/>
              </a:rPr>
              <a:t>SLP</a:t>
            </a:r>
            <a:r>
              <a:rPr dirty="0" sz="650" spc="-60" i="1">
                <a:latin typeface="Verdana"/>
                <a:cs typeface="Verdana"/>
              </a:rPr>
              <a:t> </a:t>
            </a:r>
            <a:r>
              <a:rPr dirty="0" sz="650" spc="-5">
                <a:latin typeface="Arial Unicode MS"/>
                <a:cs typeface="Arial Unicode MS"/>
              </a:rPr>
              <a:t>es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40">
                <a:latin typeface="Arial Unicode MS"/>
                <a:cs typeface="Arial Unicode MS"/>
              </a:rPr>
              <a:t>un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15">
                <a:latin typeface="Arial Unicode MS"/>
                <a:cs typeface="Arial Unicode MS"/>
              </a:rPr>
              <a:t>ajuste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25">
                <a:latin typeface="Arial Unicode MS"/>
                <a:cs typeface="Arial Unicode MS"/>
              </a:rPr>
              <a:t>pendiente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relé</a:t>
            </a:r>
            <a:endParaRPr sz="6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900">
              <a:latin typeface="Arial Unicode MS"/>
              <a:cs typeface="Arial Unicode MS"/>
            </a:endParaRPr>
          </a:p>
          <a:p>
            <a:pPr marL="240665">
              <a:lnSpc>
                <a:spcPct val="100000"/>
              </a:lnSpc>
              <a:spcBef>
                <a:spcPts val="5"/>
              </a:spcBef>
            </a:pPr>
            <a:r>
              <a:rPr dirty="0" sz="800" spc="-25" i="1">
                <a:latin typeface="Verdana"/>
                <a:cs typeface="Verdana"/>
              </a:rPr>
              <a:t>I</a:t>
            </a:r>
            <a:r>
              <a:rPr dirty="0" sz="550" spc="-25" i="1">
                <a:latin typeface="Verdana"/>
                <a:cs typeface="Verdana"/>
              </a:rPr>
              <a:t>OP</a:t>
            </a:r>
            <a:r>
              <a:rPr dirty="0" sz="550" spc="-55" i="1">
                <a:latin typeface="Verdana"/>
                <a:cs typeface="Verdana"/>
              </a:rPr>
              <a:t> </a:t>
            </a:r>
            <a:r>
              <a:rPr dirty="0" sz="800" spc="-10">
                <a:latin typeface="Arial Unicode MS"/>
                <a:cs typeface="Arial Unicode MS"/>
              </a:rPr>
              <a:t>es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la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cantidad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operación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diferencial</a:t>
            </a:r>
            <a:endParaRPr sz="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00">
              <a:latin typeface="Arial Unicode MS"/>
              <a:cs typeface="Arial Unicode MS"/>
            </a:endParaRPr>
          </a:p>
          <a:p>
            <a:pPr marL="241300">
              <a:lnSpc>
                <a:spcPct val="100000"/>
              </a:lnSpc>
            </a:pPr>
            <a:r>
              <a:rPr dirty="0" sz="750" spc="-65" i="1">
                <a:latin typeface="Verdana"/>
                <a:cs typeface="Verdana"/>
              </a:rPr>
              <a:t>I</a:t>
            </a:r>
            <a:r>
              <a:rPr dirty="0" sz="500" spc="-35" i="1">
                <a:latin typeface="Verdana"/>
                <a:cs typeface="Verdana"/>
              </a:rPr>
              <a:t>RT</a:t>
            </a:r>
            <a:r>
              <a:rPr dirty="0" sz="500" spc="-50" i="1">
                <a:latin typeface="Verdana"/>
                <a:cs typeface="Verdana"/>
              </a:rPr>
              <a:t> </a:t>
            </a:r>
            <a:r>
              <a:rPr dirty="0" sz="750" spc="-5">
                <a:latin typeface="Arial Unicode MS"/>
                <a:cs typeface="Arial Unicode MS"/>
              </a:rPr>
              <a:t>es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cantidad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restricción</a:t>
            </a:r>
            <a:endParaRPr sz="7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900">
              <a:latin typeface="Arial Unicode MS"/>
              <a:cs typeface="Arial Unicode MS"/>
            </a:endParaRPr>
          </a:p>
          <a:p>
            <a:pPr marL="240665">
              <a:lnSpc>
                <a:spcPct val="100000"/>
              </a:lnSpc>
            </a:pPr>
            <a:r>
              <a:rPr dirty="0" sz="800" spc="-70" i="1">
                <a:latin typeface="Verdana"/>
                <a:cs typeface="Verdana"/>
              </a:rPr>
              <a:t>I</a:t>
            </a:r>
            <a:r>
              <a:rPr dirty="0" sz="550" i="1">
                <a:latin typeface="Verdana"/>
                <a:cs typeface="Verdana"/>
              </a:rPr>
              <a:t>PU</a:t>
            </a:r>
            <a:r>
              <a:rPr dirty="0" sz="550" spc="-55" i="1">
                <a:latin typeface="Verdana"/>
                <a:cs typeface="Verdana"/>
              </a:rPr>
              <a:t> </a:t>
            </a:r>
            <a:r>
              <a:rPr dirty="0" sz="800" spc="-10">
                <a:latin typeface="Arial Unicode MS"/>
                <a:cs typeface="Arial Unicode MS"/>
              </a:rPr>
              <a:t>es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la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corriente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arranque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mínima</a:t>
            </a:r>
            <a:endParaRPr sz="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900" y="949452"/>
            <a:ext cx="4800600" cy="360121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089396" y="453643"/>
            <a:ext cx="70104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Tahoma"/>
                <a:cs typeface="Tahoma"/>
              </a:rPr>
              <a:t>Protección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de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r>
              <a:rPr dirty="0" spc="10"/>
              <a:t>29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38859" y="4808721"/>
            <a:ext cx="5676900" cy="696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7100"/>
              </a:lnSpc>
              <a:spcBef>
                <a:spcPts val="100"/>
              </a:spcBef>
            </a:pPr>
            <a:r>
              <a:rPr dirty="0" sz="700" spc="-5">
                <a:latin typeface="Arial Unicode MS"/>
                <a:cs typeface="Arial Unicode MS"/>
              </a:rPr>
              <a:t>Los </a:t>
            </a:r>
            <a:r>
              <a:rPr dirty="0" sz="700" spc="15">
                <a:latin typeface="Arial Unicode MS"/>
                <a:cs typeface="Arial Unicode MS"/>
              </a:rPr>
              <a:t>relés diferenciales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25">
                <a:latin typeface="Arial Unicode MS"/>
                <a:cs typeface="Arial Unicode MS"/>
              </a:rPr>
              <a:t>porcentaje </a:t>
            </a:r>
            <a:r>
              <a:rPr dirty="0" sz="700" spc="20">
                <a:latin typeface="Arial Unicode MS"/>
                <a:cs typeface="Arial Unicode MS"/>
              </a:rPr>
              <a:t>tradicionales </a:t>
            </a:r>
            <a:r>
              <a:rPr dirty="0" sz="700" spc="10">
                <a:latin typeface="Arial Unicode MS"/>
                <a:cs typeface="Arial Unicode MS"/>
              </a:rPr>
              <a:t>carecen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25">
                <a:latin typeface="Arial Unicode MS"/>
                <a:cs typeface="Arial Unicode MS"/>
              </a:rPr>
              <a:t>seguridad para </a:t>
            </a:r>
            <a:r>
              <a:rPr dirty="0" sz="700" spc="10">
                <a:latin typeface="Arial Unicode MS"/>
                <a:cs typeface="Arial Unicode MS"/>
              </a:rPr>
              <a:t>fallas </a:t>
            </a:r>
            <a:r>
              <a:rPr dirty="0" sz="700" spc="20">
                <a:latin typeface="Arial Unicode MS"/>
                <a:cs typeface="Arial Unicode MS"/>
              </a:rPr>
              <a:t>externas en </a:t>
            </a:r>
            <a:r>
              <a:rPr dirty="0" sz="700" spc="15">
                <a:latin typeface="Arial Unicode MS"/>
                <a:cs typeface="Arial Unicode MS"/>
              </a:rPr>
              <a:t>subestaciones </a:t>
            </a:r>
            <a:r>
              <a:rPr dirty="0" sz="700" spc="20">
                <a:latin typeface="Arial Unicode MS"/>
                <a:cs typeface="Arial Unicode MS"/>
              </a:rPr>
              <a:t>con </a:t>
            </a:r>
            <a:r>
              <a:rPr dirty="0" sz="700" spc="25">
                <a:latin typeface="Arial Unicode MS"/>
                <a:cs typeface="Arial Unicode MS"/>
              </a:rPr>
              <a:t>grandes problemas </a:t>
            </a:r>
            <a:r>
              <a:rPr dirty="0" sz="700" spc="-18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saturación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-40">
                <a:latin typeface="Arial Unicode MS"/>
                <a:cs typeface="Arial Unicode MS"/>
              </a:rPr>
              <a:t>TC.</a:t>
            </a:r>
            <a:r>
              <a:rPr dirty="0" sz="700" spc="-5">
                <a:latin typeface="Arial Unicode MS"/>
                <a:cs typeface="Arial Unicode MS"/>
              </a:rPr>
              <a:t> Los </a:t>
            </a:r>
            <a:r>
              <a:rPr dirty="0" sz="700" spc="15">
                <a:latin typeface="Arial Unicode MS"/>
                <a:cs typeface="Arial Unicode MS"/>
              </a:rPr>
              <a:t>relés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diferenciales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alta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impedancia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son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difíciles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aplicar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con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-55">
                <a:latin typeface="Arial Unicode MS"/>
                <a:cs typeface="Arial Unicode MS"/>
              </a:rPr>
              <a:t>TC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que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tienen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clasificaciones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voltaje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bajo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o </a:t>
            </a:r>
            <a:r>
              <a:rPr dirty="0" sz="700" spc="-17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relaciones </a:t>
            </a:r>
            <a:r>
              <a:rPr dirty="0" sz="700" spc="20">
                <a:latin typeface="Arial Unicode MS"/>
                <a:cs typeface="Arial Unicode MS"/>
              </a:rPr>
              <a:t>diferentes. </a:t>
            </a:r>
            <a:r>
              <a:rPr dirty="0" sz="700" spc="-5">
                <a:latin typeface="Arial Unicode MS"/>
                <a:cs typeface="Arial Unicode MS"/>
              </a:rPr>
              <a:t>Los </a:t>
            </a:r>
            <a:r>
              <a:rPr dirty="0" sz="700" spc="10">
                <a:latin typeface="Arial Unicode MS"/>
                <a:cs typeface="Arial Unicode MS"/>
              </a:rPr>
              <a:t>sistemas avanzados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25">
                <a:latin typeface="Arial Unicode MS"/>
                <a:cs typeface="Arial Unicode MS"/>
              </a:rPr>
              <a:t>protección </a:t>
            </a:r>
            <a:r>
              <a:rPr dirty="0" sz="700" spc="20">
                <a:latin typeface="Arial Unicode MS"/>
                <a:cs typeface="Arial Unicode MS"/>
              </a:rPr>
              <a:t>de bus </a:t>
            </a:r>
            <a:r>
              <a:rPr dirty="0" sz="700" spc="10">
                <a:latin typeface="Arial Unicode MS"/>
                <a:cs typeface="Arial Unicode MS"/>
              </a:rPr>
              <a:t>basados   </a:t>
            </a:r>
            <a:r>
              <a:rPr dirty="0" sz="700" spc="20">
                <a:latin typeface="Arial Unicode MS"/>
                <a:cs typeface="Arial Unicode MS"/>
              </a:rPr>
              <a:t>en microprocesadores </a:t>
            </a:r>
            <a:r>
              <a:rPr dirty="0" sz="700" spc="15">
                <a:latin typeface="Arial Unicode MS"/>
                <a:cs typeface="Arial Unicode MS"/>
              </a:rPr>
              <a:t>resuelven </a:t>
            </a:r>
            <a:r>
              <a:rPr dirty="0" sz="700" spc="10">
                <a:latin typeface="Arial Unicode MS"/>
                <a:cs typeface="Arial Unicode MS"/>
              </a:rPr>
              <a:t>estos </a:t>
            </a:r>
            <a:r>
              <a:rPr dirty="0" sz="700" spc="25">
                <a:latin typeface="Arial Unicode MS"/>
                <a:cs typeface="Arial Unicode MS"/>
              </a:rPr>
              <a:t>problemas </a:t>
            </a:r>
            <a:r>
              <a:rPr dirty="0" sz="700" spc="5">
                <a:latin typeface="Arial Unicode MS"/>
                <a:cs typeface="Arial Unicode MS"/>
              </a:rPr>
              <a:t>y </a:t>
            </a:r>
            <a:r>
              <a:rPr dirty="0" sz="700" spc="20">
                <a:latin typeface="Arial Unicode MS"/>
                <a:cs typeface="Arial Unicode MS"/>
              </a:rPr>
              <a:t>son </a:t>
            </a:r>
            <a:r>
              <a:rPr dirty="0" sz="700" spc="2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opción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preferida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para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las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aplicaciones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especificadas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en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diapositiva.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900" y="949452"/>
            <a:ext cx="4800600" cy="360121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089396" y="453643"/>
            <a:ext cx="70104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Tahoma"/>
                <a:cs typeface="Tahoma"/>
              </a:rPr>
              <a:t>Protección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de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r>
              <a:rPr dirty="0" spc="10"/>
              <a:t>30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38859" y="4809991"/>
            <a:ext cx="5603240" cy="3607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28295">
              <a:lnSpc>
                <a:spcPct val="146700"/>
              </a:lnSpc>
              <a:spcBef>
                <a:spcPts val="100"/>
              </a:spcBef>
            </a:pPr>
            <a:r>
              <a:rPr dirty="0" sz="750" spc="15">
                <a:latin typeface="Arial Unicode MS"/>
                <a:cs typeface="Arial Unicode MS"/>
              </a:rPr>
              <a:t>Por </a:t>
            </a:r>
            <a:r>
              <a:rPr dirty="0" sz="750">
                <a:latin typeface="Arial Unicode MS"/>
                <a:cs typeface="Arial Unicode MS"/>
              </a:rPr>
              <a:t>las </a:t>
            </a:r>
            <a:r>
              <a:rPr dirty="0" sz="750" spc="15">
                <a:latin typeface="Arial Unicode MS"/>
                <a:cs typeface="Arial Unicode MS"/>
              </a:rPr>
              <a:t>razones </a:t>
            </a:r>
            <a:r>
              <a:rPr dirty="0" sz="750" spc="20">
                <a:latin typeface="Arial Unicode MS"/>
                <a:cs typeface="Arial Unicode MS"/>
              </a:rPr>
              <a:t>mencionadas </a:t>
            </a:r>
            <a:r>
              <a:rPr dirty="0" sz="750" spc="35">
                <a:latin typeface="Arial Unicode MS"/>
                <a:cs typeface="Arial Unicode MS"/>
              </a:rPr>
              <a:t>anteriormente, </a:t>
            </a:r>
            <a:r>
              <a:rPr dirty="0" sz="750" spc="15">
                <a:latin typeface="Arial Unicode MS"/>
                <a:cs typeface="Arial Unicode MS"/>
              </a:rPr>
              <a:t>los relés </a:t>
            </a:r>
            <a:r>
              <a:rPr dirty="0" sz="750" spc="25">
                <a:latin typeface="Arial Unicode MS"/>
                <a:cs typeface="Arial Unicode MS"/>
              </a:rPr>
              <a:t>de protección diferencial de barras </a:t>
            </a:r>
            <a:r>
              <a:rPr dirty="0" sz="750" spc="10">
                <a:latin typeface="Arial Unicode MS"/>
                <a:cs typeface="Arial Unicode MS"/>
              </a:rPr>
              <a:t>avanzados </a:t>
            </a:r>
            <a:r>
              <a:rPr dirty="0" sz="750" spc="20">
                <a:latin typeface="Arial Unicode MS"/>
                <a:cs typeface="Arial Unicode MS"/>
              </a:rPr>
              <a:t>son </a:t>
            </a:r>
            <a:r>
              <a:rPr dirty="0" sz="750" spc="30">
                <a:latin typeface="Arial Unicode MS"/>
                <a:cs typeface="Arial Unicode MS"/>
              </a:rPr>
              <a:t>altamente </a:t>
            </a:r>
            <a:r>
              <a:rPr dirty="0" sz="750" spc="3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recomendados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para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la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protección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barras.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Dependiendo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del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fabricante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del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relé,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lógica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operación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45">
                <a:latin typeface="Arial Unicode MS"/>
                <a:cs typeface="Arial Unicode MS"/>
              </a:rPr>
              <a:t>un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relé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 </a:t>
            </a:r>
            <a:r>
              <a:rPr dirty="0" sz="750" spc="-19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protección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diferencial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bus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avanzado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puede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involucrar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combinaciones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lo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siguiente:</a:t>
            </a:r>
            <a:endParaRPr sz="7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900">
              <a:latin typeface="Arial Unicode MS"/>
              <a:cs typeface="Arial Unicode MS"/>
            </a:endParaRPr>
          </a:p>
          <a:p>
            <a:pPr marL="469900" indent="-228600">
              <a:lnSpc>
                <a:spcPct val="100000"/>
              </a:lnSpc>
              <a:buSzPct val="146666"/>
              <a:buChar char="•"/>
              <a:tabLst>
                <a:tab pos="469265" algn="l"/>
                <a:tab pos="469900" algn="l"/>
              </a:tabLst>
            </a:pPr>
            <a:r>
              <a:rPr dirty="0" sz="750" spc="15">
                <a:latin typeface="Arial Unicode MS"/>
                <a:cs typeface="Arial Unicode MS"/>
              </a:rPr>
              <a:t>Función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sobrecorriente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conectada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diferencialmente</a:t>
            </a:r>
            <a:endParaRPr sz="7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Arial Unicode MS"/>
              <a:buChar char="•"/>
            </a:pPr>
            <a:endParaRPr sz="800">
              <a:latin typeface="Arial Unicode MS"/>
              <a:cs typeface="Arial Unicode MS"/>
            </a:endParaRPr>
          </a:p>
          <a:p>
            <a:pPr marL="469900" indent="-228600">
              <a:lnSpc>
                <a:spcPct val="100000"/>
              </a:lnSpc>
              <a:buSzPct val="122222"/>
              <a:buChar char="•"/>
              <a:tabLst>
                <a:tab pos="469265" algn="l"/>
                <a:tab pos="469900" algn="l"/>
              </a:tabLst>
            </a:pPr>
            <a:r>
              <a:rPr dirty="0" sz="900" spc="20">
                <a:latin typeface="Arial Unicode MS"/>
                <a:cs typeface="Arial Unicode MS"/>
              </a:rPr>
              <a:t>Función</a:t>
            </a:r>
            <a:r>
              <a:rPr dirty="0" sz="900" spc="-25">
                <a:latin typeface="Arial Unicode MS"/>
                <a:cs typeface="Arial Unicode MS"/>
              </a:rPr>
              <a:t> </a:t>
            </a:r>
            <a:r>
              <a:rPr dirty="0" sz="900" spc="30">
                <a:latin typeface="Arial Unicode MS"/>
                <a:cs typeface="Arial Unicode MS"/>
              </a:rPr>
              <a:t>diferencial</a:t>
            </a:r>
            <a:r>
              <a:rPr dirty="0" sz="900" spc="-20">
                <a:latin typeface="Arial Unicode MS"/>
                <a:cs typeface="Arial Unicode MS"/>
              </a:rPr>
              <a:t> </a:t>
            </a:r>
            <a:r>
              <a:rPr dirty="0" sz="900" spc="35">
                <a:latin typeface="Arial Unicode MS"/>
                <a:cs typeface="Arial Unicode MS"/>
              </a:rPr>
              <a:t>restringida</a:t>
            </a:r>
            <a:r>
              <a:rPr dirty="0" sz="900" spc="-20">
                <a:latin typeface="Arial Unicode MS"/>
                <a:cs typeface="Arial Unicode MS"/>
              </a:rPr>
              <a:t> </a:t>
            </a:r>
            <a:r>
              <a:rPr dirty="0" sz="900" spc="35">
                <a:latin typeface="Arial Unicode MS"/>
                <a:cs typeface="Arial Unicode MS"/>
              </a:rPr>
              <a:t>porcentual</a:t>
            </a:r>
            <a:endParaRPr sz="9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Arial Unicode MS"/>
              <a:buChar char="•"/>
            </a:pPr>
            <a:endParaRPr sz="900">
              <a:latin typeface="Arial Unicode MS"/>
              <a:cs typeface="Arial Unicode MS"/>
            </a:endParaRPr>
          </a:p>
          <a:p>
            <a:pPr marL="469900" indent="-228600">
              <a:lnSpc>
                <a:spcPct val="100000"/>
              </a:lnSpc>
              <a:buSzPct val="157142"/>
              <a:buChar char="•"/>
              <a:tabLst>
                <a:tab pos="469265" algn="l"/>
                <a:tab pos="469900" algn="l"/>
              </a:tabLst>
            </a:pPr>
            <a:r>
              <a:rPr dirty="0" sz="700" spc="15">
                <a:latin typeface="Arial Unicode MS"/>
                <a:cs typeface="Arial Unicode MS"/>
              </a:rPr>
              <a:t>Verificación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direccional</a:t>
            </a:r>
            <a:endParaRPr sz="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 Unicode MS"/>
              <a:buChar char="•"/>
            </a:pPr>
            <a:endParaRPr sz="950">
              <a:latin typeface="Arial Unicode MS"/>
              <a:cs typeface="Arial Unicode MS"/>
            </a:endParaRPr>
          </a:p>
          <a:p>
            <a:pPr marL="469900" indent="-228600">
              <a:lnSpc>
                <a:spcPct val="100000"/>
              </a:lnSpc>
              <a:buSzPct val="157142"/>
              <a:buChar char="•"/>
              <a:tabLst>
                <a:tab pos="469265" algn="l"/>
                <a:tab pos="469900" algn="l"/>
              </a:tabLst>
            </a:pPr>
            <a:r>
              <a:rPr dirty="0" sz="700" spc="35">
                <a:latin typeface="Arial Unicode MS"/>
                <a:cs typeface="Arial Unicode MS"/>
              </a:rPr>
              <a:t>Algoritmo</a:t>
            </a:r>
            <a:r>
              <a:rPr dirty="0" sz="700" spc="-2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detección</a:t>
            </a:r>
            <a:r>
              <a:rPr dirty="0" sz="700" spc="-2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saturación</a:t>
            </a:r>
            <a:r>
              <a:rPr dirty="0" sz="700" spc="-2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-55">
                <a:latin typeface="Arial Unicode MS"/>
                <a:cs typeface="Arial Unicode MS"/>
              </a:rPr>
              <a:t>CT</a:t>
            </a:r>
            <a:endParaRPr sz="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Arial Unicode MS"/>
              <a:buChar char="•"/>
            </a:pPr>
            <a:endParaRPr sz="900">
              <a:latin typeface="Arial Unicode MS"/>
              <a:cs typeface="Arial Unicode MS"/>
            </a:endParaRPr>
          </a:p>
          <a:p>
            <a:pPr marL="469900" indent="-228600">
              <a:lnSpc>
                <a:spcPct val="100000"/>
              </a:lnSpc>
              <a:buSzPct val="146666"/>
              <a:buChar char="•"/>
              <a:tabLst>
                <a:tab pos="469265" algn="l"/>
                <a:tab pos="469900" algn="l"/>
              </a:tabLst>
            </a:pPr>
            <a:r>
              <a:rPr dirty="0" sz="750" spc="15">
                <a:latin typeface="Arial Unicode MS"/>
                <a:cs typeface="Arial Unicode MS"/>
              </a:rPr>
              <a:t>Verificación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nivel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para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>
                <a:latin typeface="Arial Unicode MS"/>
                <a:cs typeface="Arial Unicode MS"/>
              </a:rPr>
              <a:t>las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corrientes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diferenciales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y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restrictivas</a:t>
            </a:r>
            <a:endParaRPr sz="750">
              <a:latin typeface="Arial Unicode MS"/>
              <a:cs typeface="Arial Unicode MS"/>
            </a:endParaRPr>
          </a:p>
          <a:p>
            <a:pPr marL="12700" marR="5080">
              <a:lnSpc>
                <a:spcPct val="129400"/>
              </a:lnSpc>
              <a:spcBef>
                <a:spcPts val="1220"/>
              </a:spcBef>
            </a:pPr>
            <a:r>
              <a:rPr dirty="0" sz="850" spc="-35">
                <a:latin typeface="Arial Unicode MS"/>
                <a:cs typeface="Arial Unicode MS"/>
              </a:rPr>
              <a:t>El </a:t>
            </a:r>
            <a:r>
              <a:rPr dirty="0" sz="850" spc="40">
                <a:latin typeface="Arial Unicode MS"/>
                <a:cs typeface="Arial Unicode MS"/>
              </a:rPr>
              <a:t>compromiso entre </a:t>
            </a:r>
            <a:r>
              <a:rPr dirty="0" sz="850" spc="30">
                <a:latin typeface="Arial Unicode MS"/>
                <a:cs typeface="Arial Unicode MS"/>
              </a:rPr>
              <a:t>seguridad </a:t>
            </a:r>
            <a:r>
              <a:rPr dirty="0" sz="850" spc="5">
                <a:latin typeface="Arial Unicode MS"/>
                <a:cs typeface="Arial Unicode MS"/>
              </a:rPr>
              <a:t>y </a:t>
            </a:r>
            <a:r>
              <a:rPr dirty="0" sz="850" spc="30">
                <a:latin typeface="Arial Unicode MS"/>
                <a:cs typeface="Arial Unicode MS"/>
              </a:rPr>
              <a:t>confiabilidad </a:t>
            </a:r>
            <a:r>
              <a:rPr dirty="0" sz="850" spc="40">
                <a:latin typeface="Arial Unicode MS"/>
                <a:cs typeface="Arial Unicode MS"/>
              </a:rPr>
              <a:t>proporcionado </a:t>
            </a:r>
            <a:r>
              <a:rPr dirty="0" sz="850" spc="50">
                <a:latin typeface="Arial Unicode MS"/>
                <a:cs typeface="Arial Unicode MS"/>
              </a:rPr>
              <a:t>por </a:t>
            </a:r>
            <a:r>
              <a:rPr dirty="0" sz="850" spc="15">
                <a:latin typeface="Arial Unicode MS"/>
                <a:cs typeface="Arial Unicode MS"/>
              </a:rPr>
              <a:t>la </a:t>
            </a:r>
            <a:r>
              <a:rPr dirty="0" sz="850" spc="20">
                <a:latin typeface="Arial Unicode MS"/>
                <a:cs typeface="Arial Unicode MS"/>
              </a:rPr>
              <a:t>respuesta </a:t>
            </a:r>
            <a:r>
              <a:rPr dirty="0" sz="850" spc="30">
                <a:latin typeface="Arial Unicode MS"/>
                <a:cs typeface="Arial Unicode MS"/>
              </a:rPr>
              <a:t>general </a:t>
            </a:r>
            <a:r>
              <a:rPr dirty="0" sz="850" spc="5">
                <a:latin typeface="Arial Unicode MS"/>
                <a:cs typeface="Arial Unicode MS"/>
              </a:rPr>
              <a:t>específica </a:t>
            </a:r>
            <a:r>
              <a:rPr dirty="0" sz="850" spc="25">
                <a:latin typeface="Arial Unicode MS"/>
                <a:cs typeface="Arial Unicode MS"/>
              </a:rPr>
              <a:t>de </a:t>
            </a:r>
            <a:r>
              <a:rPr dirty="0" sz="850" spc="50">
                <a:latin typeface="Arial Unicode MS"/>
                <a:cs typeface="Arial Unicode MS"/>
              </a:rPr>
              <a:t>un </a:t>
            </a:r>
            <a:r>
              <a:rPr dirty="0" sz="850" spc="5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esquema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diferencial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de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bus</a:t>
            </a:r>
            <a:r>
              <a:rPr dirty="0" sz="850" spc="-5">
                <a:latin typeface="Arial Unicode MS"/>
                <a:cs typeface="Arial Unicode MS"/>
              </a:rPr>
              <a:t> </a:t>
            </a:r>
            <a:r>
              <a:rPr dirty="0" sz="850" spc="15">
                <a:latin typeface="Arial Unicode MS"/>
                <a:cs typeface="Arial Unicode MS"/>
              </a:rPr>
              <a:t>avanzado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20">
                <a:latin typeface="Arial Unicode MS"/>
                <a:cs typeface="Arial Unicode MS"/>
              </a:rPr>
              <a:t>variaría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con</a:t>
            </a:r>
            <a:r>
              <a:rPr dirty="0" sz="850" spc="-5">
                <a:latin typeface="Arial Unicode MS"/>
                <a:cs typeface="Arial Unicode MS"/>
              </a:rPr>
              <a:t> </a:t>
            </a:r>
            <a:r>
              <a:rPr dirty="0" sz="850" spc="15">
                <a:latin typeface="Arial Unicode MS"/>
                <a:cs typeface="Arial Unicode MS"/>
              </a:rPr>
              <a:t>los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30">
                <a:latin typeface="Arial Unicode MS"/>
                <a:cs typeface="Arial Unicode MS"/>
              </a:rPr>
              <a:t>diferentes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fabricantes</a:t>
            </a:r>
            <a:r>
              <a:rPr dirty="0" sz="850" spc="-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de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10">
                <a:latin typeface="Arial Unicode MS"/>
                <a:cs typeface="Arial Unicode MS"/>
              </a:rPr>
              <a:t>relés.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-15">
                <a:latin typeface="Arial Unicode MS"/>
                <a:cs typeface="Arial Unicode MS"/>
              </a:rPr>
              <a:t>La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20">
                <a:latin typeface="Arial Unicode MS"/>
                <a:cs typeface="Arial Unicode MS"/>
              </a:rPr>
              <a:t>respuesta</a:t>
            </a:r>
            <a:r>
              <a:rPr dirty="0" sz="850" spc="-5">
                <a:latin typeface="Arial Unicode MS"/>
                <a:cs typeface="Arial Unicode MS"/>
              </a:rPr>
              <a:t> </a:t>
            </a:r>
            <a:r>
              <a:rPr dirty="0" sz="850" spc="30">
                <a:latin typeface="Arial Unicode MS"/>
                <a:cs typeface="Arial Unicode MS"/>
              </a:rPr>
              <a:t>general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del </a:t>
            </a:r>
            <a:r>
              <a:rPr dirty="0" sz="850" spc="-220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esquema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30">
                <a:latin typeface="Arial Unicode MS"/>
                <a:cs typeface="Arial Unicode MS"/>
              </a:rPr>
              <a:t>puede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40">
                <a:latin typeface="Arial Unicode MS"/>
                <a:cs typeface="Arial Unicode MS"/>
              </a:rPr>
              <a:t>requerir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40">
                <a:latin typeface="Arial Unicode MS"/>
                <a:cs typeface="Arial Unicode MS"/>
              </a:rPr>
              <a:t>o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35">
                <a:latin typeface="Arial Unicode MS"/>
                <a:cs typeface="Arial Unicode MS"/>
              </a:rPr>
              <a:t>incluir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35">
                <a:latin typeface="Arial Unicode MS"/>
                <a:cs typeface="Arial Unicode MS"/>
              </a:rPr>
              <a:t>una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30">
                <a:latin typeface="Arial Unicode MS"/>
                <a:cs typeface="Arial Unicode MS"/>
              </a:rPr>
              <a:t>operación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de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0">
                <a:latin typeface="Arial Unicode MS"/>
                <a:cs typeface="Arial Unicode MS"/>
              </a:rPr>
              <a:t>dos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de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20">
                <a:latin typeface="Arial Unicode MS"/>
                <a:cs typeface="Arial Unicode MS"/>
              </a:rPr>
              <a:t>dos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de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15">
                <a:latin typeface="Arial Unicode MS"/>
                <a:cs typeface="Arial Unicode MS"/>
              </a:rPr>
              <a:t>los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30">
                <a:latin typeface="Arial Unicode MS"/>
                <a:cs typeface="Arial Unicode MS"/>
              </a:rPr>
              <a:t>elementos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20">
                <a:latin typeface="Arial Unicode MS"/>
                <a:cs typeface="Arial Unicode MS"/>
              </a:rPr>
              <a:t>diferenciales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5">
                <a:latin typeface="Arial Unicode MS"/>
                <a:cs typeface="Arial Unicode MS"/>
              </a:rPr>
              <a:t>y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15">
                <a:latin typeface="Arial Unicode MS"/>
                <a:cs typeface="Arial Unicode MS"/>
              </a:rPr>
              <a:t>direccionales, </a:t>
            </a:r>
            <a:r>
              <a:rPr dirty="0" sz="850" spc="20">
                <a:latin typeface="Arial Unicode MS"/>
                <a:cs typeface="Arial Unicode MS"/>
              </a:rPr>
              <a:t> </a:t>
            </a:r>
            <a:r>
              <a:rPr dirty="0" sz="850" spc="50">
                <a:latin typeface="Arial Unicode MS"/>
                <a:cs typeface="Arial Unicode MS"/>
              </a:rPr>
              <a:t>un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45">
                <a:latin typeface="Arial Unicode MS"/>
                <a:cs typeface="Arial Unicode MS"/>
              </a:rPr>
              <a:t>aumento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35">
                <a:latin typeface="Arial Unicode MS"/>
                <a:cs typeface="Arial Unicode MS"/>
              </a:rPr>
              <a:t>automático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5">
                <a:latin typeface="Arial Unicode MS"/>
                <a:cs typeface="Arial Unicode MS"/>
              </a:rPr>
              <a:t>y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40">
                <a:latin typeface="Arial Unicode MS"/>
                <a:cs typeface="Arial Unicode MS"/>
              </a:rPr>
              <a:t>temporal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de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15">
                <a:latin typeface="Arial Unicode MS"/>
                <a:cs typeface="Arial Unicode MS"/>
              </a:rPr>
              <a:t>la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35">
                <a:latin typeface="Arial Unicode MS"/>
                <a:cs typeface="Arial Unicode MS"/>
              </a:rPr>
              <a:t>pendiente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30">
                <a:latin typeface="Arial Unicode MS"/>
                <a:cs typeface="Arial Unicode MS"/>
              </a:rPr>
              <a:t>cuando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-10">
                <a:latin typeface="Arial Unicode MS"/>
                <a:cs typeface="Arial Unicode MS"/>
              </a:rPr>
              <a:t>se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detecta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35">
                <a:latin typeface="Arial Unicode MS"/>
                <a:cs typeface="Arial Unicode MS"/>
              </a:rPr>
              <a:t>una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falla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externa,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5">
                <a:latin typeface="Arial Unicode MS"/>
                <a:cs typeface="Arial Unicode MS"/>
              </a:rPr>
              <a:t>y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30">
                <a:latin typeface="Arial Unicode MS"/>
                <a:cs typeface="Arial Unicode MS"/>
              </a:rPr>
              <a:t>otras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15">
                <a:latin typeface="Arial Unicode MS"/>
                <a:cs typeface="Arial Unicode MS"/>
              </a:rPr>
              <a:t>soluciones.</a:t>
            </a:r>
            <a:endParaRPr sz="8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465455">
              <a:lnSpc>
                <a:spcPct val="146700"/>
              </a:lnSpc>
            </a:pPr>
            <a:r>
              <a:rPr dirty="0" sz="750" spc="-20">
                <a:latin typeface="Arial Unicode MS"/>
                <a:cs typeface="Arial Unicode MS"/>
              </a:rPr>
              <a:t>En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>
                <a:latin typeface="Arial Unicode MS"/>
                <a:cs typeface="Arial Unicode MS"/>
              </a:rPr>
              <a:t>las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siguientes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diapositivas</a:t>
            </a:r>
            <a:r>
              <a:rPr dirty="0" sz="750" spc="-5">
                <a:latin typeface="Arial Unicode MS"/>
                <a:cs typeface="Arial Unicode MS"/>
              </a:rPr>
              <a:t> se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analiza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45">
                <a:latin typeface="Arial Unicode MS"/>
                <a:cs typeface="Arial Unicode MS"/>
              </a:rPr>
              <a:t>un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ejemplo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45">
                <a:latin typeface="Arial Unicode MS"/>
                <a:cs typeface="Arial Unicode MS"/>
              </a:rPr>
              <a:t>un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esquema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diferencial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bus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avanzado.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-20">
                <a:latin typeface="Arial Unicode MS"/>
                <a:cs typeface="Arial Unicode MS"/>
              </a:rPr>
              <a:t>En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este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esquema, </a:t>
            </a:r>
            <a:r>
              <a:rPr dirty="0" sz="750" spc="-190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cada </a:t>
            </a:r>
            <a:r>
              <a:rPr dirty="0" sz="750" spc="15">
                <a:latin typeface="Arial Unicode MS"/>
                <a:cs typeface="Arial Unicode MS"/>
              </a:rPr>
              <a:t>zona </a:t>
            </a:r>
            <a:r>
              <a:rPr dirty="0" sz="750" spc="25">
                <a:latin typeface="Arial Unicode MS"/>
                <a:cs typeface="Arial Unicode MS"/>
              </a:rPr>
              <a:t>de </a:t>
            </a:r>
            <a:r>
              <a:rPr dirty="0" sz="750" spc="20">
                <a:latin typeface="Arial Unicode MS"/>
                <a:cs typeface="Arial Unicode MS"/>
              </a:rPr>
              <a:t>bus </a:t>
            </a:r>
            <a:r>
              <a:rPr dirty="0" sz="750" spc="-5">
                <a:latin typeface="Arial Unicode MS"/>
                <a:cs typeface="Arial Unicode MS"/>
              </a:rPr>
              <a:t>se </a:t>
            </a:r>
            <a:r>
              <a:rPr dirty="0" sz="750" spc="15">
                <a:latin typeface="Arial Unicode MS"/>
                <a:cs typeface="Arial Unicode MS"/>
              </a:rPr>
              <a:t>asigna </a:t>
            </a:r>
            <a:r>
              <a:rPr dirty="0" sz="750">
                <a:latin typeface="Arial Unicode MS"/>
                <a:cs typeface="Arial Unicode MS"/>
              </a:rPr>
              <a:t>a </a:t>
            </a:r>
            <a:r>
              <a:rPr dirty="0" sz="750" spc="45">
                <a:latin typeface="Arial Unicode MS"/>
                <a:cs typeface="Arial Unicode MS"/>
              </a:rPr>
              <a:t>un </a:t>
            </a:r>
            <a:r>
              <a:rPr dirty="0" sz="750" spc="30">
                <a:latin typeface="Arial Unicode MS"/>
                <a:cs typeface="Arial Unicode MS"/>
              </a:rPr>
              <a:t>elemento </a:t>
            </a:r>
            <a:r>
              <a:rPr dirty="0" sz="750" spc="25">
                <a:latin typeface="Arial Unicode MS"/>
                <a:cs typeface="Arial Unicode MS"/>
              </a:rPr>
              <a:t>de </a:t>
            </a:r>
            <a:r>
              <a:rPr dirty="0" sz="750" spc="20">
                <a:latin typeface="Arial Unicode MS"/>
                <a:cs typeface="Arial Unicode MS"/>
              </a:rPr>
              <a:t>relé </a:t>
            </a:r>
            <a:r>
              <a:rPr dirty="0" sz="750" spc="25">
                <a:latin typeface="Arial Unicode MS"/>
                <a:cs typeface="Arial Unicode MS"/>
              </a:rPr>
              <a:t>de protección de </a:t>
            </a:r>
            <a:r>
              <a:rPr dirty="0" sz="750" spc="15">
                <a:latin typeface="Arial Unicode MS"/>
                <a:cs typeface="Arial Unicode MS"/>
              </a:rPr>
              <a:t>bus. </a:t>
            </a:r>
            <a:r>
              <a:rPr dirty="0" sz="750" spc="-10">
                <a:latin typeface="Arial Unicode MS"/>
                <a:cs typeface="Arial Unicode MS"/>
              </a:rPr>
              <a:t>Este </a:t>
            </a:r>
            <a:r>
              <a:rPr dirty="0" sz="750" spc="30">
                <a:latin typeface="Arial Unicode MS"/>
                <a:cs typeface="Arial Unicode MS"/>
              </a:rPr>
              <a:t>elemento </a:t>
            </a:r>
            <a:r>
              <a:rPr dirty="0" sz="750" spc="15">
                <a:latin typeface="Arial Unicode MS"/>
                <a:cs typeface="Arial Unicode MS"/>
              </a:rPr>
              <a:t>consta </a:t>
            </a:r>
            <a:r>
              <a:rPr dirty="0" sz="750" spc="25">
                <a:latin typeface="Arial Unicode MS"/>
                <a:cs typeface="Arial Unicode MS"/>
              </a:rPr>
              <a:t>de </a:t>
            </a:r>
            <a:r>
              <a:rPr dirty="0" sz="750" spc="45">
                <a:latin typeface="Arial Unicode MS"/>
                <a:cs typeface="Arial Unicode MS"/>
              </a:rPr>
              <a:t>un </a:t>
            </a:r>
            <a:r>
              <a:rPr dirty="0" sz="750" spc="30">
                <a:latin typeface="Arial Unicode MS"/>
                <a:cs typeface="Arial Unicode MS"/>
              </a:rPr>
              <a:t>elemento </a:t>
            </a:r>
            <a:r>
              <a:rPr dirty="0" sz="750" spc="3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diferencial,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45">
                <a:latin typeface="Arial Unicode MS"/>
                <a:cs typeface="Arial Unicode MS"/>
              </a:rPr>
              <a:t>un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elemento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direccional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y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una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lógica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detección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fallas.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900" y="949452"/>
            <a:ext cx="4800600" cy="360121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089396" y="453643"/>
            <a:ext cx="70104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Tahoma"/>
                <a:cs typeface="Tahoma"/>
              </a:rPr>
              <a:t>Protección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de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r>
              <a:rPr dirty="0" spc="10"/>
              <a:t>31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38799" y="4798938"/>
            <a:ext cx="5636260" cy="41192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214629">
              <a:lnSpc>
                <a:spcPct val="121500"/>
              </a:lnSpc>
              <a:spcBef>
                <a:spcPts val="90"/>
              </a:spcBef>
            </a:pPr>
            <a:r>
              <a:rPr dirty="0" sz="900" spc="-35">
                <a:latin typeface="Arial Unicode MS"/>
                <a:cs typeface="Arial Unicode MS"/>
              </a:rPr>
              <a:t>El </a:t>
            </a:r>
            <a:r>
              <a:rPr dirty="0" sz="900" spc="40">
                <a:latin typeface="Arial Unicode MS"/>
                <a:cs typeface="Arial Unicode MS"/>
              </a:rPr>
              <a:t>elemento </a:t>
            </a:r>
            <a:r>
              <a:rPr dirty="0" sz="900" spc="30">
                <a:latin typeface="Arial Unicode MS"/>
                <a:cs typeface="Arial Unicode MS"/>
              </a:rPr>
              <a:t>diferencial genera </a:t>
            </a:r>
            <a:r>
              <a:rPr dirty="0" sz="900" spc="35">
                <a:latin typeface="Arial Unicode MS"/>
                <a:cs typeface="Arial Unicode MS"/>
              </a:rPr>
              <a:t>una </a:t>
            </a:r>
            <a:r>
              <a:rPr dirty="0" sz="900" spc="15">
                <a:latin typeface="Arial Unicode MS"/>
                <a:cs typeface="Arial Unicode MS"/>
              </a:rPr>
              <a:t>señal </a:t>
            </a:r>
            <a:r>
              <a:rPr dirty="0" sz="900" spc="30">
                <a:latin typeface="Arial Unicode MS"/>
                <a:cs typeface="Arial Unicode MS"/>
              </a:rPr>
              <a:t>de disparo cuando </a:t>
            </a:r>
            <a:r>
              <a:rPr dirty="0" sz="900" spc="-30" i="1">
                <a:latin typeface="Verdana"/>
                <a:cs typeface="Verdana"/>
              </a:rPr>
              <a:t>I</a:t>
            </a:r>
            <a:r>
              <a:rPr dirty="0" sz="600" spc="-30" i="1">
                <a:latin typeface="Verdana"/>
                <a:cs typeface="Verdana"/>
              </a:rPr>
              <a:t>OP </a:t>
            </a:r>
            <a:r>
              <a:rPr dirty="0" sz="900" spc="-10">
                <a:latin typeface="Arial Unicode MS"/>
                <a:cs typeface="Arial Unicode MS"/>
              </a:rPr>
              <a:t>es </a:t>
            </a:r>
            <a:r>
              <a:rPr dirty="0" sz="900" spc="40">
                <a:latin typeface="Arial Unicode MS"/>
                <a:cs typeface="Arial Unicode MS"/>
              </a:rPr>
              <a:t>mayor </a:t>
            </a:r>
            <a:r>
              <a:rPr dirty="0" sz="900" spc="35">
                <a:latin typeface="Arial Unicode MS"/>
                <a:cs typeface="Arial Unicode MS"/>
              </a:rPr>
              <a:t>que </a:t>
            </a:r>
            <a:r>
              <a:rPr dirty="0" sz="900" spc="15">
                <a:latin typeface="Arial Unicode MS"/>
                <a:cs typeface="Arial Unicode MS"/>
              </a:rPr>
              <a:t>la </a:t>
            </a:r>
            <a:r>
              <a:rPr dirty="0" sz="900" spc="30">
                <a:latin typeface="Arial Unicode MS"/>
                <a:cs typeface="Arial Unicode MS"/>
              </a:rPr>
              <a:t>recogida </a:t>
            </a:r>
            <a:r>
              <a:rPr dirty="0" sz="900" spc="40">
                <a:latin typeface="Arial Unicode MS"/>
                <a:cs typeface="Arial Unicode MS"/>
              </a:rPr>
              <a:t>mínima </a:t>
            </a:r>
            <a:r>
              <a:rPr dirty="0" sz="900" spc="45">
                <a:latin typeface="Arial Unicode MS"/>
                <a:cs typeface="Arial Unicode MS"/>
              </a:rPr>
              <a:t> </a:t>
            </a:r>
            <a:r>
              <a:rPr dirty="0" sz="800" spc="10">
                <a:latin typeface="Arial Unicode MS"/>
                <a:cs typeface="Arial Unicode MS"/>
              </a:rPr>
              <a:t>Actual,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-20" i="1">
                <a:latin typeface="Verdana"/>
                <a:cs typeface="Verdana"/>
              </a:rPr>
              <a:t>I</a:t>
            </a:r>
            <a:r>
              <a:rPr dirty="0" sz="550" spc="-20" i="1">
                <a:latin typeface="Verdana"/>
                <a:cs typeface="Verdana"/>
              </a:rPr>
              <a:t>PU</a:t>
            </a:r>
            <a:r>
              <a:rPr dirty="0" sz="800" spc="-20">
                <a:latin typeface="Arial Unicode MS"/>
                <a:cs typeface="Arial Unicode MS"/>
              </a:rPr>
              <a:t>,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y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40">
                <a:latin typeface="Arial Unicode MS"/>
                <a:cs typeface="Arial Unicode MS"/>
              </a:rPr>
              <a:t>también</a:t>
            </a:r>
            <a:r>
              <a:rPr dirty="0" sz="800" spc="-10">
                <a:latin typeface="Arial Unicode MS"/>
                <a:cs typeface="Arial Unicode MS"/>
              </a:rPr>
              <a:t> es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mayor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que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45">
                <a:latin typeface="Arial Unicode MS"/>
                <a:cs typeface="Arial Unicode MS"/>
              </a:rPr>
              <a:t>un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porcentaje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-40" i="1">
                <a:latin typeface="Verdana"/>
                <a:cs typeface="Verdana"/>
              </a:rPr>
              <a:t>I</a:t>
            </a:r>
            <a:r>
              <a:rPr dirty="0" sz="550" spc="-40" i="1">
                <a:latin typeface="Verdana"/>
                <a:cs typeface="Verdana"/>
              </a:rPr>
              <a:t>RT</a:t>
            </a:r>
            <a:r>
              <a:rPr dirty="0" sz="800" spc="-40">
                <a:latin typeface="Arial Unicode MS"/>
                <a:cs typeface="Arial Unicode MS"/>
              </a:rPr>
              <a:t>.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-15">
                <a:latin typeface="Arial Unicode MS"/>
                <a:cs typeface="Arial Unicode MS"/>
              </a:rPr>
              <a:t>La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40">
                <a:latin typeface="Arial Unicode MS"/>
                <a:cs typeface="Arial Unicode MS"/>
              </a:rPr>
              <a:t>figura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la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diapositiva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muestra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las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10">
                <a:latin typeface="Arial Unicode MS"/>
                <a:cs typeface="Arial Unicode MS"/>
              </a:rPr>
              <a:t>características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del </a:t>
            </a:r>
            <a:r>
              <a:rPr dirty="0" sz="800" spc="-210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elemento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diferencial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adaptativo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que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comprende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dos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pendientes:</a:t>
            </a:r>
            <a:r>
              <a:rPr dirty="0" sz="800" spc="5" i="1">
                <a:latin typeface="Verdana"/>
                <a:cs typeface="Verdana"/>
              </a:rPr>
              <a:t>SLP1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y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-40" i="1">
                <a:latin typeface="Verdana"/>
                <a:cs typeface="Verdana"/>
              </a:rPr>
              <a:t>SLP2</a:t>
            </a:r>
            <a:r>
              <a:rPr dirty="0" sz="800" spc="-40">
                <a:latin typeface="Arial Unicode MS"/>
                <a:cs typeface="Arial Unicode MS"/>
              </a:rPr>
              <a:t>.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-50" i="1">
                <a:latin typeface="Verdana"/>
                <a:cs typeface="Verdana"/>
              </a:rPr>
              <a:t>SLP1</a:t>
            </a:r>
            <a:r>
              <a:rPr dirty="0" sz="800" spc="-75" i="1">
                <a:latin typeface="Verdana"/>
                <a:cs typeface="Verdana"/>
              </a:rPr>
              <a:t> </a:t>
            </a:r>
            <a:r>
              <a:rPr dirty="0" sz="800" spc="-10">
                <a:latin typeface="Arial Unicode MS"/>
                <a:cs typeface="Arial Unicode MS"/>
              </a:rPr>
              <a:t>es </a:t>
            </a:r>
            <a:r>
              <a:rPr dirty="0" sz="800" spc="5">
                <a:latin typeface="Arial Unicode MS"/>
                <a:cs typeface="Arial Unicode MS"/>
              </a:rPr>
              <a:t>eficaz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para</a:t>
            </a:r>
            <a:endParaRPr sz="800">
              <a:latin typeface="Arial Unicode MS"/>
              <a:cs typeface="Arial Unicode MS"/>
            </a:endParaRPr>
          </a:p>
          <a:p>
            <a:pPr marL="12700" marR="506095">
              <a:lnSpc>
                <a:spcPts val="1190"/>
              </a:lnSpc>
              <a:spcBef>
                <a:spcPts val="75"/>
              </a:spcBef>
            </a:pPr>
            <a:r>
              <a:rPr dirty="0" sz="850" spc="15">
                <a:latin typeface="Arial Unicode MS"/>
                <a:cs typeface="Arial Unicode MS"/>
              </a:rPr>
              <a:t>fallas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30">
                <a:latin typeface="Arial Unicode MS"/>
                <a:cs typeface="Arial Unicode MS"/>
              </a:rPr>
              <a:t>internas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5">
                <a:latin typeface="Arial Unicode MS"/>
                <a:cs typeface="Arial Unicode MS"/>
              </a:rPr>
              <a:t>y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-50" i="1">
                <a:latin typeface="Verdana"/>
                <a:cs typeface="Verdana"/>
              </a:rPr>
              <a:t>SLP2</a:t>
            </a:r>
            <a:r>
              <a:rPr dirty="0" sz="850" spc="-70" i="1">
                <a:latin typeface="Verdana"/>
                <a:cs typeface="Verdana"/>
              </a:rPr>
              <a:t> </a:t>
            </a:r>
            <a:r>
              <a:rPr dirty="0" sz="850" spc="-10">
                <a:latin typeface="Arial Unicode MS"/>
                <a:cs typeface="Arial Unicode MS"/>
              </a:rPr>
              <a:t>es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efectivo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30">
                <a:latin typeface="Arial Unicode MS"/>
                <a:cs typeface="Arial Unicode MS"/>
              </a:rPr>
              <a:t>para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15">
                <a:latin typeface="Arial Unicode MS"/>
                <a:cs typeface="Arial Unicode MS"/>
              </a:rPr>
              <a:t>fallas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20">
                <a:latin typeface="Arial Unicode MS"/>
                <a:cs typeface="Arial Unicode MS"/>
              </a:rPr>
              <a:t>externas.</a:t>
            </a:r>
            <a:r>
              <a:rPr dirty="0" sz="850" spc="-15">
                <a:latin typeface="Arial Unicode MS"/>
                <a:cs typeface="Arial Unicode MS"/>
              </a:rPr>
              <a:t> Las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afirmaciones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de</a:t>
            </a:r>
            <a:r>
              <a:rPr dirty="0" sz="850" spc="-10">
                <a:latin typeface="Arial Unicode MS"/>
                <a:cs typeface="Arial Unicode MS"/>
              </a:rPr>
              <a:t> </a:t>
            </a:r>
            <a:r>
              <a:rPr dirty="0" sz="850" spc="15">
                <a:latin typeface="Arial Unicode MS"/>
                <a:cs typeface="Arial Unicode MS"/>
              </a:rPr>
              <a:t>los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5">
                <a:latin typeface="Arial Unicode MS"/>
                <a:cs typeface="Arial Unicode MS"/>
              </a:rPr>
              <a:t>productos</a:t>
            </a:r>
            <a:r>
              <a:rPr dirty="0" sz="850" spc="5" i="1">
                <a:latin typeface="Verdana"/>
                <a:cs typeface="Verdana"/>
              </a:rPr>
              <a:t>FDIF1</a:t>
            </a:r>
            <a:r>
              <a:rPr dirty="0" sz="850" spc="-70" i="1">
                <a:latin typeface="Verdana"/>
                <a:cs typeface="Verdana"/>
              </a:rPr>
              <a:t> </a:t>
            </a:r>
            <a:r>
              <a:rPr dirty="0" sz="850" spc="5">
                <a:latin typeface="Arial Unicode MS"/>
                <a:cs typeface="Arial Unicode MS"/>
              </a:rPr>
              <a:t>y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-45" i="1">
                <a:latin typeface="Verdana"/>
                <a:cs typeface="Verdana"/>
              </a:rPr>
              <a:t>87O1 </a:t>
            </a:r>
            <a:r>
              <a:rPr dirty="0" sz="850" spc="-280" i="1">
                <a:latin typeface="Verdana"/>
                <a:cs typeface="Verdana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indican </a:t>
            </a:r>
            <a:r>
              <a:rPr dirty="0" sz="750" spc="30">
                <a:latin typeface="Arial Unicode MS"/>
                <a:cs typeface="Arial Unicode MS"/>
              </a:rPr>
              <a:t>que </a:t>
            </a:r>
            <a:r>
              <a:rPr dirty="0" sz="750" spc="15">
                <a:latin typeface="Arial Unicode MS"/>
                <a:cs typeface="Arial Unicode MS"/>
              </a:rPr>
              <a:t>el </a:t>
            </a:r>
            <a:r>
              <a:rPr dirty="0" sz="750" spc="45">
                <a:latin typeface="Arial Unicode MS"/>
                <a:cs typeface="Arial Unicode MS"/>
              </a:rPr>
              <a:t>punto </a:t>
            </a:r>
            <a:r>
              <a:rPr dirty="0" sz="750" spc="25">
                <a:latin typeface="Arial Unicode MS"/>
                <a:cs typeface="Arial Unicode MS"/>
              </a:rPr>
              <a:t>de </a:t>
            </a:r>
            <a:r>
              <a:rPr dirty="0" sz="750" spc="35">
                <a:latin typeface="Arial Unicode MS"/>
                <a:cs typeface="Arial Unicode MS"/>
              </a:rPr>
              <a:t>funcionamiento </a:t>
            </a:r>
            <a:r>
              <a:rPr dirty="0" sz="750" spc="10">
                <a:latin typeface="Arial Unicode MS"/>
                <a:cs typeface="Arial Unicode MS"/>
              </a:rPr>
              <a:t>está </a:t>
            </a:r>
            <a:r>
              <a:rPr dirty="0" sz="750" spc="25">
                <a:latin typeface="Arial Unicode MS"/>
                <a:cs typeface="Arial Unicode MS"/>
              </a:rPr>
              <a:t>en </a:t>
            </a:r>
            <a:r>
              <a:rPr dirty="0" sz="750" spc="15">
                <a:latin typeface="Arial Unicode MS"/>
                <a:cs typeface="Arial Unicode MS"/>
              </a:rPr>
              <a:t>la </a:t>
            </a:r>
            <a:r>
              <a:rPr dirty="0" sz="750" spc="35">
                <a:latin typeface="Arial Unicode MS"/>
                <a:cs typeface="Arial Unicode MS"/>
              </a:rPr>
              <a:t>región </a:t>
            </a:r>
            <a:r>
              <a:rPr dirty="0" sz="750" spc="25">
                <a:latin typeface="Arial Unicode MS"/>
                <a:cs typeface="Arial Unicode MS"/>
              </a:rPr>
              <a:t>de disparo de </a:t>
            </a:r>
            <a:r>
              <a:rPr dirty="0" sz="750" spc="15">
                <a:latin typeface="Arial Unicode MS"/>
                <a:cs typeface="Arial Unicode MS"/>
              </a:rPr>
              <a:t>la característica </a:t>
            </a:r>
            <a:r>
              <a:rPr dirty="0" sz="750" spc="25">
                <a:latin typeface="Arial Unicode MS"/>
                <a:cs typeface="Arial Unicode MS"/>
              </a:rPr>
              <a:t>del </a:t>
            </a:r>
            <a:r>
              <a:rPr dirty="0" sz="750" spc="30">
                <a:latin typeface="Arial Unicode MS"/>
                <a:cs typeface="Arial Unicode MS"/>
              </a:rPr>
              <a:t>elemento </a:t>
            </a:r>
            <a:r>
              <a:rPr dirty="0" sz="750" spc="25">
                <a:latin typeface="Arial Unicode MS"/>
                <a:cs typeface="Arial Unicode MS"/>
              </a:rPr>
              <a:t>diferencial </a:t>
            </a:r>
            <a:r>
              <a:rPr dirty="0" sz="750" spc="-19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filtrado.</a:t>
            </a:r>
            <a:endParaRPr sz="7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431800">
              <a:lnSpc>
                <a:spcPct val="121100"/>
              </a:lnSpc>
            </a:pPr>
            <a:r>
              <a:rPr dirty="0" sz="800" spc="-15">
                <a:latin typeface="Arial Unicode MS"/>
                <a:cs typeface="Arial Unicode MS"/>
              </a:rPr>
              <a:t>La </a:t>
            </a:r>
            <a:r>
              <a:rPr dirty="0" sz="800" spc="20">
                <a:latin typeface="Arial Unicode MS"/>
                <a:cs typeface="Arial Unicode MS"/>
              </a:rPr>
              <a:t>lógica </a:t>
            </a:r>
            <a:r>
              <a:rPr dirty="0" sz="800" spc="25">
                <a:latin typeface="Arial Unicode MS"/>
                <a:cs typeface="Arial Unicode MS"/>
              </a:rPr>
              <a:t>del </a:t>
            </a:r>
            <a:r>
              <a:rPr dirty="0" sz="800" spc="35">
                <a:latin typeface="Arial Unicode MS"/>
                <a:cs typeface="Arial Unicode MS"/>
              </a:rPr>
              <a:t>elemento </a:t>
            </a:r>
            <a:r>
              <a:rPr dirty="0" sz="800" spc="25">
                <a:latin typeface="Arial Unicode MS"/>
                <a:cs typeface="Arial Unicode MS"/>
              </a:rPr>
              <a:t>de </a:t>
            </a:r>
            <a:r>
              <a:rPr dirty="0" sz="800" spc="30">
                <a:latin typeface="Arial Unicode MS"/>
                <a:cs typeface="Arial Unicode MS"/>
              </a:rPr>
              <a:t>protección </a:t>
            </a:r>
            <a:r>
              <a:rPr dirty="0" sz="800" spc="25">
                <a:latin typeface="Arial Unicode MS"/>
                <a:cs typeface="Arial Unicode MS"/>
              </a:rPr>
              <a:t>del bus </a:t>
            </a:r>
            <a:r>
              <a:rPr dirty="0" sz="800" spc="40">
                <a:latin typeface="Arial Unicode MS"/>
                <a:cs typeface="Arial Unicode MS"/>
              </a:rPr>
              <a:t>también </a:t>
            </a:r>
            <a:r>
              <a:rPr dirty="0" sz="800" spc="30">
                <a:latin typeface="Arial Unicode MS"/>
                <a:cs typeface="Arial Unicode MS"/>
              </a:rPr>
              <a:t>requiere </a:t>
            </a:r>
            <a:r>
              <a:rPr dirty="0" sz="800" spc="15">
                <a:latin typeface="Arial Unicode MS"/>
                <a:cs typeface="Arial Unicode MS"/>
              </a:rPr>
              <a:t>la </a:t>
            </a:r>
            <a:r>
              <a:rPr dirty="0" sz="800" spc="25">
                <a:latin typeface="Arial Unicode MS"/>
                <a:cs typeface="Arial Unicode MS"/>
              </a:rPr>
              <a:t>operación del </a:t>
            </a:r>
            <a:r>
              <a:rPr dirty="0" sz="800" spc="35">
                <a:latin typeface="Arial Unicode MS"/>
                <a:cs typeface="Arial Unicode MS"/>
              </a:rPr>
              <a:t>elemento </a:t>
            </a:r>
            <a:r>
              <a:rPr dirty="0" sz="800" spc="20">
                <a:latin typeface="Arial Unicode MS"/>
                <a:cs typeface="Arial Unicode MS"/>
              </a:rPr>
              <a:t>direccional </a:t>
            </a:r>
            <a:r>
              <a:rPr dirty="0" sz="800" spc="-45">
                <a:latin typeface="Arial Unicode MS"/>
                <a:cs typeface="Arial Unicode MS"/>
              </a:rPr>
              <a:t>(</a:t>
            </a:r>
            <a:r>
              <a:rPr dirty="0" sz="800" spc="-45" i="1">
                <a:latin typeface="Verdana"/>
                <a:cs typeface="Verdana"/>
              </a:rPr>
              <a:t>DE1F </a:t>
            </a:r>
            <a:r>
              <a:rPr dirty="0" sz="800" spc="-270" i="1">
                <a:latin typeface="Verdana"/>
                <a:cs typeface="Verdana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afirmación)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o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la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lógica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interna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detección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fallas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-35">
                <a:latin typeface="Arial Unicode MS"/>
                <a:cs typeface="Arial Unicode MS"/>
              </a:rPr>
              <a:t>(</a:t>
            </a:r>
            <a:r>
              <a:rPr dirty="0" sz="800" spc="-35" i="1">
                <a:latin typeface="Verdana"/>
                <a:cs typeface="Verdana"/>
              </a:rPr>
              <a:t>FALLO1</a:t>
            </a:r>
            <a:r>
              <a:rPr dirty="0" sz="800" spc="-65" i="1">
                <a:latin typeface="Verdana"/>
                <a:cs typeface="Verdana"/>
              </a:rPr>
              <a:t> </a:t>
            </a:r>
            <a:r>
              <a:rPr dirty="0" sz="800" spc="10">
                <a:latin typeface="Arial Unicode MS"/>
                <a:cs typeface="Arial Unicode MS"/>
              </a:rPr>
              <a:t>aserción)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para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declarar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una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falla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interna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-40">
                <a:latin typeface="Arial Unicode MS"/>
                <a:cs typeface="Arial Unicode MS"/>
              </a:rPr>
              <a:t>(</a:t>
            </a:r>
            <a:r>
              <a:rPr dirty="0" sz="800" spc="-40" i="1">
                <a:latin typeface="Verdana"/>
                <a:cs typeface="Verdana"/>
              </a:rPr>
              <a:t>P87R1 </a:t>
            </a:r>
            <a:r>
              <a:rPr dirty="0" sz="800" spc="-270" i="1">
                <a:latin typeface="Verdana"/>
                <a:cs typeface="Verdana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afirmación).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-10">
                <a:latin typeface="Arial Unicode MS"/>
                <a:cs typeface="Arial Unicode MS"/>
              </a:rPr>
              <a:t>Esta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20">
                <a:latin typeface="Arial Unicode MS"/>
                <a:cs typeface="Arial Unicode MS"/>
              </a:rPr>
              <a:t>declaración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de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falla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asume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35">
                <a:latin typeface="Arial Unicode MS"/>
                <a:cs typeface="Arial Unicode MS"/>
              </a:rPr>
              <a:t>que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45">
                <a:latin typeface="Arial Unicode MS"/>
                <a:cs typeface="Arial Unicode MS"/>
              </a:rPr>
              <a:t>no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0">
                <a:latin typeface="Arial Unicode MS"/>
                <a:cs typeface="Arial Unicode MS"/>
              </a:rPr>
              <a:t>hay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40">
                <a:latin typeface="Arial Unicode MS"/>
                <a:cs typeface="Arial Unicode MS"/>
              </a:rPr>
              <a:t>problema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de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-65">
                <a:latin typeface="Arial Unicode MS"/>
                <a:cs typeface="Arial Unicode MS"/>
              </a:rPr>
              <a:t>CT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-60">
                <a:latin typeface="Arial Unicode MS"/>
                <a:cs typeface="Arial Unicode MS"/>
              </a:rPr>
              <a:t>(</a:t>
            </a:r>
            <a:r>
              <a:rPr dirty="0" sz="850" spc="-60" i="1">
                <a:latin typeface="Verdana"/>
                <a:cs typeface="Verdana"/>
              </a:rPr>
              <a:t>87ST1</a:t>
            </a:r>
            <a:r>
              <a:rPr dirty="0" sz="850" spc="-80" i="1">
                <a:latin typeface="Verdana"/>
                <a:cs typeface="Verdana"/>
              </a:rPr>
              <a:t> </a:t>
            </a:r>
            <a:r>
              <a:rPr dirty="0" sz="850" spc="15">
                <a:latin typeface="Arial Unicode MS"/>
                <a:cs typeface="Arial Unicode MS"/>
              </a:rPr>
              <a:t>está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20">
                <a:latin typeface="Arial Unicode MS"/>
                <a:cs typeface="Arial Unicode MS"/>
              </a:rPr>
              <a:t>anulado).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15">
                <a:latin typeface="Arial Unicode MS"/>
                <a:cs typeface="Arial Unicode MS"/>
              </a:rPr>
              <a:t>los</a:t>
            </a:r>
            <a:endParaRPr sz="850">
              <a:latin typeface="Arial Unicode MS"/>
              <a:cs typeface="Arial Unicode MS"/>
            </a:endParaRPr>
          </a:p>
          <a:p>
            <a:pPr marL="12700" marR="5080">
              <a:lnSpc>
                <a:spcPts val="1190"/>
              </a:lnSpc>
              <a:spcBef>
                <a:spcPts val="65"/>
              </a:spcBef>
            </a:pPr>
            <a:r>
              <a:rPr dirty="0" sz="750" spc="-40" i="1">
                <a:latin typeface="Verdana"/>
                <a:cs typeface="Verdana"/>
              </a:rPr>
              <a:t>P87R1</a:t>
            </a:r>
            <a:r>
              <a:rPr dirty="0" sz="750" spc="-60" i="1">
                <a:latin typeface="Verdana"/>
                <a:cs typeface="Verdana"/>
              </a:rPr>
              <a:t> </a:t>
            </a:r>
            <a:r>
              <a:rPr dirty="0" sz="750" spc="40">
                <a:latin typeface="Arial Unicode MS"/>
                <a:cs typeface="Arial Unicode MS"/>
              </a:rPr>
              <a:t>bit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impulsa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45">
                <a:latin typeface="Arial Unicode MS"/>
                <a:cs typeface="Arial Unicode MS"/>
              </a:rPr>
              <a:t>un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temporizador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seguridad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adaptativo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que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controla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la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salida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final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-45">
                <a:latin typeface="Arial Unicode MS"/>
                <a:cs typeface="Arial Unicode MS"/>
              </a:rPr>
              <a:t>(</a:t>
            </a:r>
            <a:r>
              <a:rPr dirty="0" sz="750" spc="-45" i="1">
                <a:latin typeface="Verdana"/>
                <a:cs typeface="Verdana"/>
              </a:rPr>
              <a:t>87R1</a:t>
            </a:r>
            <a:r>
              <a:rPr dirty="0" sz="750" spc="-45">
                <a:latin typeface="Arial Unicode MS"/>
                <a:cs typeface="Arial Unicode MS"/>
              </a:rPr>
              <a:t>)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del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elemento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protección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del </a:t>
            </a:r>
            <a:r>
              <a:rPr dirty="0" sz="750" spc="-19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bus.</a:t>
            </a:r>
            <a:endParaRPr sz="7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8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dirty="0" sz="650" spc="-10">
                <a:latin typeface="Arial Unicode MS"/>
                <a:cs typeface="Arial Unicode MS"/>
              </a:rPr>
              <a:t>La </a:t>
            </a:r>
            <a:r>
              <a:rPr dirty="0" sz="650" spc="15">
                <a:latin typeface="Arial Unicode MS"/>
                <a:cs typeface="Arial Unicode MS"/>
              </a:rPr>
              <a:t>lógica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15">
                <a:latin typeface="Arial Unicode MS"/>
                <a:cs typeface="Arial Unicode MS"/>
              </a:rPr>
              <a:t>detección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10">
                <a:latin typeface="Arial Unicode MS"/>
                <a:cs typeface="Arial Unicode MS"/>
              </a:rPr>
              <a:t>fallas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5">
                <a:latin typeface="Arial Unicode MS"/>
                <a:cs typeface="Arial Unicode MS"/>
              </a:rPr>
              <a:t>controla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10">
                <a:latin typeface="Arial Unicode MS"/>
                <a:cs typeface="Arial Unicode MS"/>
              </a:rPr>
              <a:t>el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40">
                <a:latin typeface="Arial Unicode MS"/>
                <a:cs typeface="Arial Unicode MS"/>
              </a:rPr>
              <a:t>modo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30">
                <a:latin typeface="Arial Unicode MS"/>
                <a:cs typeface="Arial Unicode MS"/>
              </a:rPr>
              <a:t>funcionamiento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del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15">
                <a:latin typeface="Arial Unicode MS"/>
                <a:cs typeface="Arial Unicode MS"/>
              </a:rPr>
              <a:t>relé.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25">
                <a:latin typeface="Arial Unicode MS"/>
                <a:cs typeface="Arial Unicode MS"/>
              </a:rPr>
              <a:t>Durante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15">
                <a:latin typeface="Arial Unicode MS"/>
                <a:cs typeface="Arial Unicode MS"/>
              </a:rPr>
              <a:t>condiciones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5">
                <a:latin typeface="Arial Unicode MS"/>
                <a:cs typeface="Arial Unicode MS"/>
              </a:rPr>
              <a:t>normales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5">
                <a:latin typeface="Arial Unicode MS"/>
                <a:cs typeface="Arial Unicode MS"/>
              </a:rPr>
              <a:t>funcionamiento,</a:t>
            </a:r>
            <a:endParaRPr sz="650">
              <a:latin typeface="Arial Unicode MS"/>
              <a:cs typeface="Arial Unicode MS"/>
            </a:endParaRPr>
          </a:p>
          <a:p>
            <a:pPr marL="12700" marR="299720">
              <a:lnSpc>
                <a:spcPct val="110000"/>
              </a:lnSpc>
              <a:spcBef>
                <a:spcPts val="50"/>
              </a:spcBef>
            </a:pPr>
            <a:r>
              <a:rPr dirty="0" sz="900" spc="-30" i="1">
                <a:latin typeface="Verdana"/>
                <a:cs typeface="Verdana"/>
              </a:rPr>
              <a:t>CON1</a:t>
            </a:r>
            <a:r>
              <a:rPr dirty="0" sz="900" spc="-80" i="1">
                <a:latin typeface="Verdana"/>
                <a:cs typeface="Verdana"/>
              </a:rPr>
              <a:t> </a:t>
            </a:r>
            <a:r>
              <a:rPr dirty="0" sz="900" spc="15">
                <a:latin typeface="Arial Unicode MS"/>
                <a:cs typeface="Arial Unicode MS"/>
              </a:rPr>
              <a:t>está</a:t>
            </a:r>
            <a:r>
              <a:rPr dirty="0" sz="900" spc="-10">
                <a:latin typeface="Arial Unicode MS"/>
                <a:cs typeface="Arial Unicode MS"/>
              </a:rPr>
              <a:t> </a:t>
            </a:r>
            <a:r>
              <a:rPr dirty="0" sz="900" spc="30">
                <a:latin typeface="Arial Unicode MS"/>
                <a:cs typeface="Arial Unicode MS"/>
              </a:rPr>
              <a:t>anulado.</a:t>
            </a:r>
            <a:r>
              <a:rPr dirty="0" sz="900" spc="-10">
                <a:latin typeface="Arial Unicode MS"/>
                <a:cs typeface="Arial Unicode MS"/>
              </a:rPr>
              <a:t> </a:t>
            </a:r>
            <a:r>
              <a:rPr dirty="0" sz="900" spc="5">
                <a:latin typeface="Arial Unicode MS"/>
                <a:cs typeface="Arial Unicode MS"/>
              </a:rPr>
              <a:t>Para</a:t>
            </a:r>
            <a:r>
              <a:rPr dirty="0" sz="900" spc="-15">
                <a:latin typeface="Arial Unicode MS"/>
                <a:cs typeface="Arial Unicode MS"/>
              </a:rPr>
              <a:t> </a:t>
            </a:r>
            <a:r>
              <a:rPr dirty="0" sz="900" spc="15">
                <a:latin typeface="Arial Unicode MS"/>
                <a:cs typeface="Arial Unicode MS"/>
              </a:rPr>
              <a:t>fallas</a:t>
            </a:r>
            <a:r>
              <a:rPr dirty="0" sz="900" spc="-10">
                <a:latin typeface="Arial Unicode MS"/>
                <a:cs typeface="Arial Unicode MS"/>
              </a:rPr>
              <a:t> </a:t>
            </a:r>
            <a:r>
              <a:rPr dirty="0" sz="900" spc="5">
                <a:latin typeface="Arial Unicode MS"/>
                <a:cs typeface="Arial Unicode MS"/>
              </a:rPr>
              <a:t>externas,</a:t>
            </a:r>
            <a:r>
              <a:rPr dirty="0" sz="900" spc="5" i="1">
                <a:latin typeface="Verdana"/>
                <a:cs typeface="Verdana"/>
              </a:rPr>
              <a:t>CON1</a:t>
            </a:r>
            <a:r>
              <a:rPr dirty="0" sz="900" spc="-75" i="1">
                <a:latin typeface="Verdana"/>
                <a:cs typeface="Verdana"/>
              </a:rPr>
              <a:t> </a:t>
            </a:r>
            <a:r>
              <a:rPr dirty="0" sz="900" spc="40">
                <a:latin typeface="Arial Unicode MS"/>
                <a:cs typeface="Arial Unicode MS"/>
              </a:rPr>
              <a:t>afirma</a:t>
            </a:r>
            <a:r>
              <a:rPr dirty="0" sz="900" spc="-15">
                <a:latin typeface="Arial Unicode MS"/>
                <a:cs typeface="Arial Unicode MS"/>
              </a:rPr>
              <a:t> </a:t>
            </a:r>
            <a:r>
              <a:rPr dirty="0" sz="900" spc="5">
                <a:latin typeface="Arial Unicode MS"/>
                <a:cs typeface="Arial Unicode MS"/>
              </a:rPr>
              <a:t>y</a:t>
            </a:r>
            <a:r>
              <a:rPr dirty="0" sz="900" spc="-10">
                <a:latin typeface="Arial Unicode MS"/>
                <a:cs typeface="Arial Unicode MS"/>
              </a:rPr>
              <a:t> </a:t>
            </a:r>
            <a:r>
              <a:rPr dirty="0" sz="900" spc="25">
                <a:latin typeface="Arial Unicode MS"/>
                <a:cs typeface="Arial Unicode MS"/>
              </a:rPr>
              <a:t>cambia</a:t>
            </a:r>
            <a:r>
              <a:rPr dirty="0" sz="900" spc="-10">
                <a:latin typeface="Arial Unicode MS"/>
                <a:cs typeface="Arial Unicode MS"/>
              </a:rPr>
              <a:t> </a:t>
            </a:r>
            <a:r>
              <a:rPr dirty="0" sz="900" spc="15">
                <a:latin typeface="Arial Unicode MS"/>
                <a:cs typeface="Arial Unicode MS"/>
              </a:rPr>
              <a:t>el</a:t>
            </a:r>
            <a:r>
              <a:rPr dirty="0" sz="900" spc="-15">
                <a:latin typeface="Arial Unicode MS"/>
                <a:cs typeface="Arial Unicode MS"/>
              </a:rPr>
              <a:t> </a:t>
            </a:r>
            <a:r>
              <a:rPr dirty="0" sz="900" spc="25">
                <a:latin typeface="Arial Unicode MS"/>
                <a:cs typeface="Arial Unicode MS"/>
              </a:rPr>
              <a:t>relé</a:t>
            </a:r>
            <a:r>
              <a:rPr dirty="0" sz="900" spc="-10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a</a:t>
            </a:r>
            <a:r>
              <a:rPr dirty="0" sz="900" spc="-10">
                <a:latin typeface="Arial Unicode MS"/>
                <a:cs typeface="Arial Unicode MS"/>
              </a:rPr>
              <a:t> </a:t>
            </a:r>
            <a:r>
              <a:rPr dirty="0" sz="900" spc="55">
                <a:latin typeface="Arial Unicode MS"/>
                <a:cs typeface="Arial Unicode MS"/>
              </a:rPr>
              <a:t>un</a:t>
            </a:r>
            <a:r>
              <a:rPr dirty="0" sz="900" spc="-15">
                <a:latin typeface="Arial Unicode MS"/>
                <a:cs typeface="Arial Unicode MS"/>
              </a:rPr>
              <a:t> </a:t>
            </a:r>
            <a:r>
              <a:rPr dirty="0" sz="900" spc="55">
                <a:latin typeface="Arial Unicode MS"/>
                <a:cs typeface="Arial Unicode MS"/>
              </a:rPr>
              <a:t>modo</a:t>
            </a:r>
            <a:r>
              <a:rPr dirty="0" sz="900" spc="-10">
                <a:latin typeface="Arial Unicode MS"/>
                <a:cs typeface="Arial Unicode MS"/>
              </a:rPr>
              <a:t> </a:t>
            </a:r>
            <a:r>
              <a:rPr dirty="0" sz="900" spc="30">
                <a:latin typeface="Arial Unicode MS"/>
                <a:cs typeface="Arial Unicode MS"/>
              </a:rPr>
              <a:t>de</a:t>
            </a:r>
            <a:r>
              <a:rPr dirty="0" sz="900" spc="-10">
                <a:latin typeface="Arial Unicode MS"/>
                <a:cs typeface="Arial Unicode MS"/>
              </a:rPr>
              <a:t> </a:t>
            </a:r>
            <a:r>
              <a:rPr dirty="0" sz="900" spc="25">
                <a:latin typeface="Arial Unicode MS"/>
                <a:cs typeface="Arial Unicode MS"/>
              </a:rPr>
              <a:t>alta</a:t>
            </a:r>
            <a:r>
              <a:rPr dirty="0" sz="900" spc="-15">
                <a:latin typeface="Arial Unicode MS"/>
                <a:cs typeface="Arial Unicode MS"/>
              </a:rPr>
              <a:t> </a:t>
            </a:r>
            <a:r>
              <a:rPr dirty="0" sz="900" spc="30">
                <a:latin typeface="Arial Unicode MS"/>
                <a:cs typeface="Arial Unicode MS"/>
              </a:rPr>
              <a:t>seguridad </a:t>
            </a:r>
            <a:r>
              <a:rPr dirty="0" sz="900" spc="-235">
                <a:latin typeface="Arial Unicode MS"/>
                <a:cs typeface="Arial Unicode MS"/>
              </a:rPr>
              <a:t> </a:t>
            </a:r>
            <a:r>
              <a:rPr dirty="0" sz="900" spc="40">
                <a:latin typeface="Arial Unicode MS"/>
                <a:cs typeface="Arial Unicode MS"/>
              </a:rPr>
              <a:t>donde</a:t>
            </a:r>
            <a:endParaRPr sz="9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750">
              <a:latin typeface="Arial Unicode MS"/>
              <a:cs typeface="Arial Unicode MS"/>
            </a:endParaRPr>
          </a:p>
          <a:p>
            <a:pPr marL="469900" indent="-229235">
              <a:lnSpc>
                <a:spcPct val="100000"/>
              </a:lnSpc>
              <a:buSzPct val="122222"/>
              <a:buChar char="•"/>
              <a:tabLst>
                <a:tab pos="469265" algn="l"/>
                <a:tab pos="470534" algn="l"/>
              </a:tabLst>
            </a:pPr>
            <a:r>
              <a:rPr dirty="0" sz="900" spc="-15">
                <a:latin typeface="Arial Unicode MS"/>
                <a:cs typeface="Arial Unicode MS"/>
              </a:rPr>
              <a:t>La </a:t>
            </a:r>
            <a:r>
              <a:rPr dirty="0" sz="900" spc="35">
                <a:latin typeface="Arial Unicode MS"/>
                <a:cs typeface="Arial Unicode MS"/>
              </a:rPr>
              <a:t>pendiente</a:t>
            </a:r>
            <a:r>
              <a:rPr dirty="0" sz="900" spc="-15">
                <a:latin typeface="Arial Unicode MS"/>
                <a:cs typeface="Arial Unicode MS"/>
              </a:rPr>
              <a:t> </a:t>
            </a:r>
            <a:r>
              <a:rPr dirty="0" sz="900" spc="30">
                <a:latin typeface="Arial Unicode MS"/>
                <a:cs typeface="Arial Unicode MS"/>
              </a:rPr>
              <a:t>de</a:t>
            </a:r>
            <a:r>
              <a:rPr dirty="0" sz="900" spc="-15">
                <a:latin typeface="Arial Unicode MS"/>
                <a:cs typeface="Arial Unicode MS"/>
              </a:rPr>
              <a:t> </a:t>
            </a:r>
            <a:r>
              <a:rPr dirty="0" sz="900" spc="15">
                <a:latin typeface="Arial Unicode MS"/>
                <a:cs typeface="Arial Unicode MS"/>
              </a:rPr>
              <a:t>la</a:t>
            </a:r>
            <a:r>
              <a:rPr dirty="0" sz="900" spc="-10">
                <a:latin typeface="Arial Unicode MS"/>
                <a:cs typeface="Arial Unicode MS"/>
              </a:rPr>
              <a:t> </a:t>
            </a:r>
            <a:r>
              <a:rPr dirty="0" sz="900" spc="15">
                <a:latin typeface="Arial Unicode MS"/>
                <a:cs typeface="Arial Unicode MS"/>
              </a:rPr>
              <a:t>característica</a:t>
            </a:r>
            <a:r>
              <a:rPr dirty="0" sz="900" spc="-15">
                <a:latin typeface="Arial Unicode MS"/>
                <a:cs typeface="Arial Unicode MS"/>
              </a:rPr>
              <a:t> </a:t>
            </a:r>
            <a:r>
              <a:rPr dirty="0" sz="900" spc="30">
                <a:latin typeface="Arial Unicode MS"/>
                <a:cs typeface="Arial Unicode MS"/>
              </a:rPr>
              <a:t>diferencial</a:t>
            </a:r>
            <a:r>
              <a:rPr dirty="0" sz="900" spc="-15">
                <a:latin typeface="Arial Unicode MS"/>
                <a:cs typeface="Arial Unicode MS"/>
              </a:rPr>
              <a:t> </a:t>
            </a:r>
            <a:r>
              <a:rPr dirty="0" sz="900" spc="35">
                <a:latin typeface="Arial Unicode MS"/>
                <a:cs typeface="Arial Unicode MS"/>
              </a:rPr>
              <a:t>porcentual</a:t>
            </a:r>
            <a:r>
              <a:rPr dirty="0" sz="900" spc="-10">
                <a:latin typeface="Arial Unicode MS"/>
                <a:cs typeface="Arial Unicode MS"/>
              </a:rPr>
              <a:t> </a:t>
            </a:r>
            <a:r>
              <a:rPr dirty="0" sz="900" spc="25">
                <a:latin typeface="Arial Unicode MS"/>
                <a:cs typeface="Arial Unicode MS"/>
              </a:rPr>
              <a:t>cambia</a:t>
            </a:r>
            <a:r>
              <a:rPr dirty="0" sz="900" spc="-15">
                <a:latin typeface="Arial Unicode MS"/>
                <a:cs typeface="Arial Unicode MS"/>
              </a:rPr>
              <a:t> </a:t>
            </a:r>
            <a:r>
              <a:rPr dirty="0" sz="900" spc="30">
                <a:latin typeface="Arial Unicode MS"/>
                <a:cs typeface="Arial Unicode MS"/>
              </a:rPr>
              <a:t>de</a:t>
            </a:r>
            <a:r>
              <a:rPr dirty="0" sz="900" spc="-15">
                <a:latin typeface="Arial Unicode MS"/>
                <a:cs typeface="Arial Unicode MS"/>
              </a:rPr>
              <a:t> </a:t>
            </a:r>
            <a:r>
              <a:rPr dirty="0" sz="900" spc="-55" i="1">
                <a:latin typeface="Verdana"/>
                <a:cs typeface="Verdana"/>
              </a:rPr>
              <a:t>SLP1</a:t>
            </a:r>
            <a:r>
              <a:rPr dirty="0" sz="900" spc="-75" i="1">
                <a:latin typeface="Verdana"/>
                <a:cs typeface="Verdana"/>
              </a:rPr>
              <a:t> </a:t>
            </a:r>
            <a:r>
              <a:rPr dirty="0" sz="900" spc="30">
                <a:latin typeface="Arial Unicode MS"/>
                <a:cs typeface="Arial Unicode MS"/>
              </a:rPr>
              <a:t>para</a:t>
            </a:r>
            <a:r>
              <a:rPr dirty="0" sz="900" spc="-15">
                <a:latin typeface="Arial Unicode MS"/>
                <a:cs typeface="Arial Unicode MS"/>
              </a:rPr>
              <a:t> </a:t>
            </a:r>
            <a:r>
              <a:rPr dirty="0" sz="900" spc="-45" i="1">
                <a:latin typeface="Verdana"/>
                <a:cs typeface="Verdana"/>
              </a:rPr>
              <a:t>SLP2</a:t>
            </a:r>
            <a:r>
              <a:rPr dirty="0" sz="900" spc="-45">
                <a:latin typeface="Arial Unicode MS"/>
                <a:cs typeface="Arial Unicode MS"/>
              </a:rPr>
              <a:t>.</a:t>
            </a:r>
            <a:endParaRPr sz="900">
              <a:latin typeface="Arial Unicode MS"/>
              <a:cs typeface="Arial Unicode MS"/>
            </a:endParaRPr>
          </a:p>
          <a:p>
            <a:pPr marL="469900" marR="286385" indent="-228600">
              <a:lnSpc>
                <a:spcPct val="127899"/>
              </a:lnSpc>
              <a:spcBef>
                <a:spcPts val="1010"/>
              </a:spcBef>
              <a:buSzPct val="122222"/>
              <a:buChar char="•"/>
              <a:tabLst>
                <a:tab pos="469265" algn="l"/>
                <a:tab pos="469900" algn="l"/>
              </a:tabLst>
            </a:pPr>
            <a:r>
              <a:rPr dirty="0" sz="900" spc="-35">
                <a:latin typeface="Arial Unicode MS"/>
                <a:cs typeface="Arial Unicode MS"/>
              </a:rPr>
              <a:t>El</a:t>
            </a:r>
            <a:r>
              <a:rPr dirty="0" sz="900" spc="-20">
                <a:latin typeface="Arial Unicode MS"/>
                <a:cs typeface="Arial Unicode MS"/>
              </a:rPr>
              <a:t> </a:t>
            </a:r>
            <a:r>
              <a:rPr dirty="0" sz="900" spc="40">
                <a:latin typeface="Arial Unicode MS"/>
                <a:cs typeface="Arial Unicode MS"/>
              </a:rPr>
              <a:t>elemento</a:t>
            </a:r>
            <a:r>
              <a:rPr dirty="0" sz="900" spc="-20">
                <a:latin typeface="Arial Unicode MS"/>
                <a:cs typeface="Arial Unicode MS"/>
              </a:rPr>
              <a:t> </a:t>
            </a:r>
            <a:r>
              <a:rPr dirty="0" sz="900" spc="30">
                <a:latin typeface="Arial Unicode MS"/>
                <a:cs typeface="Arial Unicode MS"/>
              </a:rPr>
              <a:t>diferencial</a:t>
            </a:r>
            <a:r>
              <a:rPr dirty="0" sz="900" spc="-20">
                <a:latin typeface="Arial Unicode MS"/>
                <a:cs typeface="Arial Unicode MS"/>
              </a:rPr>
              <a:t> </a:t>
            </a:r>
            <a:r>
              <a:rPr dirty="0" sz="900" spc="35">
                <a:latin typeface="Arial Unicode MS"/>
                <a:cs typeface="Arial Unicode MS"/>
              </a:rPr>
              <a:t>instantáneo</a:t>
            </a:r>
            <a:r>
              <a:rPr dirty="0" sz="900" spc="-20">
                <a:latin typeface="Arial Unicode MS"/>
                <a:cs typeface="Arial Unicode MS"/>
              </a:rPr>
              <a:t> </a:t>
            </a:r>
            <a:r>
              <a:rPr dirty="0" sz="900" spc="30">
                <a:latin typeface="Arial Unicode MS"/>
                <a:cs typeface="Arial Unicode MS"/>
              </a:rPr>
              <a:t>(parte</a:t>
            </a:r>
            <a:r>
              <a:rPr dirty="0" sz="900" spc="-20">
                <a:latin typeface="Arial Unicode MS"/>
                <a:cs typeface="Arial Unicode MS"/>
              </a:rPr>
              <a:t> </a:t>
            </a:r>
            <a:r>
              <a:rPr dirty="0" sz="900" spc="30">
                <a:latin typeface="Arial Unicode MS"/>
                <a:cs typeface="Arial Unicode MS"/>
              </a:rPr>
              <a:t>de</a:t>
            </a:r>
            <a:r>
              <a:rPr dirty="0" sz="900" spc="-20">
                <a:latin typeface="Arial Unicode MS"/>
                <a:cs typeface="Arial Unicode MS"/>
              </a:rPr>
              <a:t> </a:t>
            </a:r>
            <a:r>
              <a:rPr dirty="0" sz="900" spc="15">
                <a:latin typeface="Arial Unicode MS"/>
                <a:cs typeface="Arial Unicode MS"/>
              </a:rPr>
              <a:t>la</a:t>
            </a:r>
            <a:r>
              <a:rPr dirty="0" sz="900" spc="-20">
                <a:latin typeface="Arial Unicode MS"/>
                <a:cs typeface="Arial Unicode MS"/>
              </a:rPr>
              <a:t> </a:t>
            </a:r>
            <a:r>
              <a:rPr dirty="0" sz="900" spc="20">
                <a:latin typeface="Arial Unicode MS"/>
                <a:cs typeface="Arial Unicode MS"/>
              </a:rPr>
              <a:t>lógica</a:t>
            </a:r>
            <a:r>
              <a:rPr dirty="0" sz="900" spc="-20">
                <a:latin typeface="Arial Unicode MS"/>
                <a:cs typeface="Arial Unicode MS"/>
              </a:rPr>
              <a:t> </a:t>
            </a:r>
            <a:r>
              <a:rPr dirty="0" sz="900" spc="30">
                <a:latin typeface="Arial Unicode MS"/>
                <a:cs typeface="Arial Unicode MS"/>
              </a:rPr>
              <a:t>de</a:t>
            </a:r>
            <a:r>
              <a:rPr dirty="0" sz="900" spc="-20">
                <a:latin typeface="Arial Unicode MS"/>
                <a:cs typeface="Arial Unicode MS"/>
              </a:rPr>
              <a:t> </a:t>
            </a:r>
            <a:r>
              <a:rPr dirty="0" sz="900" spc="25">
                <a:latin typeface="Arial Unicode MS"/>
                <a:cs typeface="Arial Unicode MS"/>
              </a:rPr>
              <a:t>detección</a:t>
            </a:r>
            <a:r>
              <a:rPr dirty="0" sz="900" spc="-20">
                <a:latin typeface="Arial Unicode MS"/>
                <a:cs typeface="Arial Unicode MS"/>
              </a:rPr>
              <a:t> </a:t>
            </a:r>
            <a:r>
              <a:rPr dirty="0" sz="900" spc="30">
                <a:latin typeface="Arial Unicode MS"/>
                <a:cs typeface="Arial Unicode MS"/>
              </a:rPr>
              <a:t>de</a:t>
            </a:r>
            <a:r>
              <a:rPr dirty="0" sz="900" spc="-20">
                <a:latin typeface="Arial Unicode MS"/>
                <a:cs typeface="Arial Unicode MS"/>
              </a:rPr>
              <a:t> </a:t>
            </a:r>
            <a:r>
              <a:rPr dirty="0" sz="900" spc="10">
                <a:latin typeface="Arial Unicode MS"/>
                <a:cs typeface="Arial Unicode MS"/>
              </a:rPr>
              <a:t>fallas)</a:t>
            </a:r>
            <a:r>
              <a:rPr dirty="0" sz="900" spc="-20">
                <a:latin typeface="Arial Unicode MS"/>
                <a:cs typeface="Arial Unicode MS"/>
              </a:rPr>
              <a:t> </a:t>
            </a:r>
            <a:r>
              <a:rPr dirty="0" sz="900" spc="45">
                <a:latin typeface="Arial Unicode MS"/>
                <a:cs typeface="Arial Unicode MS"/>
              </a:rPr>
              <a:t>no</a:t>
            </a:r>
            <a:r>
              <a:rPr dirty="0" sz="900" spc="-20">
                <a:latin typeface="Arial Unicode MS"/>
                <a:cs typeface="Arial Unicode MS"/>
              </a:rPr>
              <a:t> </a:t>
            </a:r>
            <a:r>
              <a:rPr dirty="0" sz="900" spc="20">
                <a:latin typeface="Arial Unicode MS"/>
                <a:cs typeface="Arial Unicode MS"/>
              </a:rPr>
              <a:t>declara</a:t>
            </a:r>
            <a:r>
              <a:rPr dirty="0" sz="900" spc="-20">
                <a:latin typeface="Arial Unicode MS"/>
                <a:cs typeface="Arial Unicode MS"/>
              </a:rPr>
              <a:t> </a:t>
            </a:r>
            <a:r>
              <a:rPr dirty="0" sz="900" spc="55">
                <a:latin typeface="Arial Unicode MS"/>
                <a:cs typeface="Arial Unicode MS"/>
              </a:rPr>
              <a:t>un </a:t>
            </a:r>
            <a:r>
              <a:rPr dirty="0" sz="900" spc="-23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falla </a:t>
            </a:r>
            <a:r>
              <a:rPr dirty="0" sz="750" spc="35">
                <a:latin typeface="Arial Unicode MS"/>
                <a:cs typeface="Arial Unicode MS"/>
              </a:rPr>
              <a:t>interna </a:t>
            </a:r>
            <a:r>
              <a:rPr dirty="0" sz="750">
                <a:latin typeface="Arial Unicode MS"/>
                <a:cs typeface="Arial Unicode MS"/>
              </a:rPr>
              <a:t>a </a:t>
            </a:r>
            <a:r>
              <a:rPr dirty="0" sz="750" spc="25">
                <a:latin typeface="Arial Unicode MS"/>
                <a:cs typeface="Arial Unicode MS"/>
              </a:rPr>
              <a:t>menos </a:t>
            </a:r>
            <a:r>
              <a:rPr dirty="0" sz="750" spc="30">
                <a:latin typeface="Arial Unicode MS"/>
                <a:cs typeface="Arial Unicode MS"/>
              </a:rPr>
              <a:t>que </a:t>
            </a:r>
            <a:r>
              <a:rPr dirty="0" sz="750" spc="15">
                <a:latin typeface="Arial Unicode MS"/>
                <a:cs typeface="Arial Unicode MS"/>
              </a:rPr>
              <a:t>el </a:t>
            </a:r>
            <a:r>
              <a:rPr dirty="0" sz="750" spc="45">
                <a:latin typeface="Arial Unicode MS"/>
                <a:cs typeface="Arial Unicode MS"/>
              </a:rPr>
              <a:t>punto </a:t>
            </a:r>
            <a:r>
              <a:rPr dirty="0" sz="750" spc="25">
                <a:latin typeface="Arial Unicode MS"/>
                <a:cs typeface="Arial Unicode MS"/>
              </a:rPr>
              <a:t>de operación </a:t>
            </a:r>
            <a:r>
              <a:rPr dirty="0" sz="750" spc="20">
                <a:latin typeface="Arial Unicode MS"/>
                <a:cs typeface="Arial Unicode MS"/>
              </a:rPr>
              <a:t>permanezca </a:t>
            </a:r>
            <a:r>
              <a:rPr dirty="0" sz="750" spc="25">
                <a:latin typeface="Arial Unicode MS"/>
                <a:cs typeface="Arial Unicode MS"/>
              </a:rPr>
              <a:t>en </a:t>
            </a:r>
            <a:r>
              <a:rPr dirty="0" sz="750" spc="15">
                <a:latin typeface="Arial Unicode MS"/>
                <a:cs typeface="Arial Unicode MS"/>
              </a:rPr>
              <a:t>la </a:t>
            </a:r>
            <a:r>
              <a:rPr dirty="0" sz="750" spc="35">
                <a:latin typeface="Arial Unicode MS"/>
                <a:cs typeface="Arial Unicode MS"/>
              </a:rPr>
              <a:t>región </a:t>
            </a:r>
            <a:r>
              <a:rPr dirty="0" sz="750" spc="25">
                <a:latin typeface="Arial Unicode MS"/>
                <a:cs typeface="Arial Unicode MS"/>
              </a:rPr>
              <a:t>de disparo de </a:t>
            </a:r>
            <a:r>
              <a:rPr dirty="0" sz="750" spc="5">
                <a:latin typeface="Arial Unicode MS"/>
                <a:cs typeface="Arial Unicode MS"/>
              </a:rPr>
              <a:t>sus </a:t>
            </a:r>
            <a:r>
              <a:rPr dirty="0" sz="750" spc="10">
                <a:latin typeface="Arial Unicode MS"/>
                <a:cs typeface="Arial Unicode MS"/>
              </a:rPr>
              <a:t>características </a:t>
            </a:r>
            <a:r>
              <a:rPr dirty="0" sz="750" spc="15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durante</a:t>
            </a:r>
            <a:r>
              <a:rPr dirty="0" sz="750" spc="-2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dos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semiciclos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consecutivos.</a:t>
            </a:r>
            <a:endParaRPr sz="7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 Unicode MS"/>
              <a:buChar char="•"/>
            </a:pPr>
            <a:endParaRPr sz="900">
              <a:latin typeface="Arial Unicode MS"/>
              <a:cs typeface="Arial Unicode MS"/>
            </a:endParaRPr>
          </a:p>
          <a:p>
            <a:pPr marL="469900" indent="-228600">
              <a:lnSpc>
                <a:spcPct val="100000"/>
              </a:lnSpc>
              <a:buSzPct val="169230"/>
              <a:buChar char="•"/>
              <a:tabLst>
                <a:tab pos="469265" algn="l"/>
                <a:tab pos="469900" algn="l"/>
              </a:tabLst>
            </a:pPr>
            <a:r>
              <a:rPr dirty="0" sz="650" spc="-25">
                <a:latin typeface="Arial Unicode MS"/>
                <a:cs typeface="Arial Unicode MS"/>
              </a:rPr>
              <a:t>El</a:t>
            </a:r>
            <a:r>
              <a:rPr dirty="0" sz="650" spc="-20">
                <a:latin typeface="Arial Unicode MS"/>
                <a:cs typeface="Arial Unicode MS"/>
              </a:rPr>
              <a:t> </a:t>
            </a:r>
            <a:r>
              <a:rPr dirty="0" sz="650" spc="35">
                <a:latin typeface="Arial Unicode MS"/>
                <a:cs typeface="Arial Unicode MS"/>
              </a:rPr>
              <a:t>tiempo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</a:t>
            </a:r>
            <a:r>
              <a:rPr dirty="0" sz="650" spc="-20">
                <a:latin typeface="Arial Unicode MS"/>
                <a:cs typeface="Arial Unicode MS"/>
              </a:rPr>
              <a:t> </a:t>
            </a:r>
            <a:r>
              <a:rPr dirty="0" sz="650" spc="30">
                <a:latin typeface="Arial Unicode MS"/>
                <a:cs typeface="Arial Unicode MS"/>
              </a:rPr>
              <a:t>retardo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del</a:t>
            </a:r>
            <a:r>
              <a:rPr dirty="0" sz="650" spc="-20">
                <a:latin typeface="Arial Unicode MS"/>
                <a:cs typeface="Arial Unicode MS"/>
              </a:rPr>
              <a:t> </a:t>
            </a:r>
            <a:r>
              <a:rPr dirty="0" sz="650" spc="30">
                <a:latin typeface="Arial Unicode MS"/>
                <a:cs typeface="Arial Unicode MS"/>
              </a:rPr>
              <a:t>temporizador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</a:t>
            </a:r>
            <a:r>
              <a:rPr dirty="0" sz="650" spc="-20">
                <a:latin typeface="Arial Unicode MS"/>
                <a:cs typeface="Arial Unicode MS"/>
              </a:rPr>
              <a:t> </a:t>
            </a:r>
            <a:r>
              <a:rPr dirty="0" sz="650" spc="25">
                <a:latin typeface="Arial Unicode MS"/>
                <a:cs typeface="Arial Unicode MS"/>
              </a:rPr>
              <a:t>seguridad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25">
                <a:latin typeface="Arial Unicode MS"/>
                <a:cs typeface="Arial Unicode MS"/>
              </a:rPr>
              <a:t>adaptativo</a:t>
            </a:r>
            <a:r>
              <a:rPr dirty="0" sz="650" spc="-20">
                <a:latin typeface="Arial Unicode MS"/>
                <a:cs typeface="Arial Unicode MS"/>
              </a:rPr>
              <a:t> </a:t>
            </a:r>
            <a:r>
              <a:rPr dirty="0" sz="650" spc="25">
                <a:latin typeface="Arial Unicode MS"/>
                <a:cs typeface="Arial Unicode MS"/>
              </a:rPr>
              <a:t>aumenta.</a:t>
            </a:r>
            <a:endParaRPr sz="650">
              <a:latin typeface="Arial Unicode MS"/>
              <a:cs typeface="Arial Unicode MS"/>
            </a:endParaRPr>
          </a:p>
          <a:p>
            <a:pPr marL="12700" marR="278765">
              <a:lnSpc>
                <a:spcPct val="132000"/>
              </a:lnSpc>
              <a:spcBef>
                <a:spcPts val="1220"/>
              </a:spcBef>
            </a:pPr>
            <a:r>
              <a:rPr dirty="0" sz="750" spc="-20">
                <a:latin typeface="Arial Unicode MS"/>
                <a:cs typeface="Arial Unicode MS"/>
              </a:rPr>
              <a:t>En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general,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este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esquema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proporciona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alta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seguridad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para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fallas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externas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y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puede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detectar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fallas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internas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en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menos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 </a:t>
            </a:r>
            <a:r>
              <a:rPr dirty="0" sz="750" spc="-190">
                <a:latin typeface="Arial Unicode MS"/>
                <a:cs typeface="Arial Unicode MS"/>
              </a:rPr>
              <a:t> </a:t>
            </a:r>
            <a:r>
              <a:rPr dirty="0" sz="750" spc="45">
                <a:latin typeface="Arial Unicode MS"/>
                <a:cs typeface="Arial Unicode MS"/>
              </a:rPr>
              <a:t>un</a:t>
            </a:r>
            <a:r>
              <a:rPr dirty="0" sz="750" spc="-20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ciclo.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900" y="949452"/>
            <a:ext cx="4800600" cy="360121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089396" y="453643"/>
            <a:ext cx="70104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Tahoma"/>
                <a:cs typeface="Tahoma"/>
              </a:rPr>
              <a:t>Protección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de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r>
              <a:rPr dirty="0" spc="10"/>
              <a:t>32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38860" y="4808721"/>
            <a:ext cx="5615940" cy="1031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7100"/>
              </a:lnSpc>
              <a:spcBef>
                <a:spcPts val="100"/>
              </a:spcBef>
            </a:pPr>
            <a:r>
              <a:rPr dirty="0" sz="700" spc="-20">
                <a:latin typeface="Arial Unicode MS"/>
                <a:cs typeface="Arial Unicode MS"/>
              </a:rPr>
              <a:t>En </a:t>
            </a:r>
            <a:r>
              <a:rPr dirty="0" sz="700" spc="10">
                <a:latin typeface="Arial Unicode MS"/>
                <a:cs typeface="Arial Unicode MS"/>
              </a:rPr>
              <a:t>la </a:t>
            </a:r>
            <a:r>
              <a:rPr dirty="0" sz="700" spc="20">
                <a:latin typeface="Arial Unicode MS"/>
                <a:cs typeface="Arial Unicode MS"/>
              </a:rPr>
              <a:t>diapositiva </a:t>
            </a:r>
            <a:r>
              <a:rPr dirty="0" sz="700" spc="15">
                <a:latin typeface="Arial Unicode MS"/>
                <a:cs typeface="Arial Unicode MS"/>
              </a:rPr>
              <a:t>hay </a:t>
            </a:r>
            <a:r>
              <a:rPr dirty="0" sz="700" spc="40">
                <a:latin typeface="Arial Unicode MS"/>
                <a:cs typeface="Arial Unicode MS"/>
              </a:rPr>
              <a:t>un </a:t>
            </a:r>
            <a:r>
              <a:rPr dirty="0" sz="700" spc="25">
                <a:latin typeface="Arial Unicode MS"/>
                <a:cs typeface="Arial Unicode MS"/>
              </a:rPr>
              <a:t>ejemplo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30">
                <a:latin typeface="Arial Unicode MS"/>
                <a:cs typeface="Arial Unicode MS"/>
              </a:rPr>
              <a:t>una </a:t>
            </a:r>
            <a:r>
              <a:rPr dirty="0" sz="700" spc="20">
                <a:latin typeface="Arial Unicode MS"/>
                <a:cs typeface="Arial Unicode MS"/>
              </a:rPr>
              <a:t>disposición de bus </a:t>
            </a:r>
            <a:r>
              <a:rPr dirty="0" sz="700" spc="25">
                <a:latin typeface="Arial Unicode MS"/>
                <a:cs typeface="Arial Unicode MS"/>
              </a:rPr>
              <a:t>reconfigurable </a:t>
            </a:r>
            <a:r>
              <a:rPr dirty="0" sz="700" spc="20">
                <a:latin typeface="Arial Unicode MS"/>
                <a:cs typeface="Arial Unicode MS"/>
              </a:rPr>
              <a:t>con </a:t>
            </a:r>
            <a:r>
              <a:rPr dirty="0" sz="700" spc="30">
                <a:latin typeface="Arial Unicode MS"/>
                <a:cs typeface="Arial Unicode MS"/>
              </a:rPr>
              <a:t>cuatro </a:t>
            </a:r>
            <a:r>
              <a:rPr dirty="0" sz="700" spc="10">
                <a:latin typeface="Arial Unicode MS"/>
                <a:cs typeface="Arial Unicode MS"/>
              </a:rPr>
              <a:t>buses </a:t>
            </a:r>
            <a:r>
              <a:rPr dirty="0" sz="700" spc="5">
                <a:latin typeface="Arial Unicode MS"/>
                <a:cs typeface="Arial Unicode MS"/>
              </a:rPr>
              <a:t>y </a:t>
            </a:r>
            <a:r>
              <a:rPr dirty="0" sz="700" spc="20">
                <a:latin typeface="Arial Unicode MS"/>
                <a:cs typeface="Arial Unicode MS"/>
              </a:rPr>
              <a:t>ocho terminales. </a:t>
            </a:r>
            <a:r>
              <a:rPr dirty="0" sz="700" spc="15">
                <a:latin typeface="Arial Unicode MS"/>
                <a:cs typeface="Arial Unicode MS"/>
              </a:rPr>
              <a:t>Cuando </a:t>
            </a:r>
            <a:r>
              <a:rPr dirty="0" sz="700">
                <a:latin typeface="Arial Unicode MS"/>
                <a:cs typeface="Arial Unicode MS"/>
              </a:rPr>
              <a:t>las </a:t>
            </a:r>
            <a:r>
              <a:rPr dirty="0" sz="700" spc="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operaciones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conmutación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pueden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cambiar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configuración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bus,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los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esquemas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protección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bus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deben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tener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una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lógica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-18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selección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15">
                <a:latin typeface="Arial Unicode MS"/>
                <a:cs typeface="Arial Unicode MS"/>
              </a:rPr>
              <a:t>zona </a:t>
            </a:r>
            <a:r>
              <a:rPr dirty="0" sz="700" spc="25">
                <a:latin typeface="Arial Unicode MS"/>
                <a:cs typeface="Arial Unicode MS"/>
              </a:rPr>
              <a:t>para </a:t>
            </a:r>
            <a:r>
              <a:rPr dirty="0" sz="700" spc="20">
                <a:latin typeface="Arial Unicode MS"/>
                <a:cs typeface="Arial Unicode MS"/>
              </a:rPr>
              <a:t>adaptarse </a:t>
            </a:r>
            <a:r>
              <a:rPr dirty="0" sz="700" spc="25">
                <a:latin typeface="Arial Unicode MS"/>
                <a:cs typeface="Arial Unicode MS"/>
              </a:rPr>
              <a:t>dinámicamente </a:t>
            </a:r>
            <a:r>
              <a:rPr dirty="0" sz="700">
                <a:latin typeface="Arial Unicode MS"/>
                <a:cs typeface="Arial Unicode MS"/>
              </a:rPr>
              <a:t>a </a:t>
            </a:r>
            <a:r>
              <a:rPr dirty="0" sz="700" spc="10">
                <a:latin typeface="Arial Unicode MS"/>
                <a:cs typeface="Arial Unicode MS"/>
              </a:rPr>
              <a:t>estos </a:t>
            </a:r>
            <a:r>
              <a:rPr dirty="0" sz="700" spc="15">
                <a:latin typeface="Arial Unicode MS"/>
                <a:cs typeface="Arial Unicode MS"/>
              </a:rPr>
              <a:t>cambios. </a:t>
            </a:r>
            <a:r>
              <a:rPr dirty="0" sz="700" spc="-10">
                <a:latin typeface="Arial Unicode MS"/>
                <a:cs typeface="Arial Unicode MS"/>
              </a:rPr>
              <a:t>La </a:t>
            </a:r>
            <a:r>
              <a:rPr dirty="0" sz="700" spc="10">
                <a:latin typeface="Arial Unicode MS"/>
                <a:cs typeface="Arial Unicode MS"/>
              </a:rPr>
              <a:t>selección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15">
                <a:latin typeface="Arial Unicode MS"/>
                <a:cs typeface="Arial Unicode MS"/>
              </a:rPr>
              <a:t>zona </a:t>
            </a:r>
            <a:r>
              <a:rPr dirty="0" sz="700" spc="10">
                <a:latin typeface="Arial Unicode MS"/>
                <a:cs typeface="Arial Unicode MS"/>
              </a:rPr>
              <a:t>precisa </a:t>
            </a:r>
            <a:r>
              <a:rPr dirty="0" sz="700" spc="15">
                <a:latin typeface="Arial Unicode MS"/>
                <a:cs typeface="Arial Unicode MS"/>
              </a:rPr>
              <a:t>asegura </a:t>
            </a:r>
            <a:r>
              <a:rPr dirty="0" sz="700" spc="30">
                <a:latin typeface="Arial Unicode MS"/>
                <a:cs typeface="Arial Unicode MS"/>
              </a:rPr>
              <a:t>que </a:t>
            </a:r>
            <a:r>
              <a:rPr dirty="0" sz="700" spc="15">
                <a:latin typeface="Arial Unicode MS"/>
                <a:cs typeface="Arial Unicode MS"/>
              </a:rPr>
              <a:t>el </a:t>
            </a:r>
            <a:r>
              <a:rPr dirty="0" sz="700" spc="20">
                <a:latin typeface="Arial Unicode MS"/>
                <a:cs typeface="Arial Unicode MS"/>
              </a:rPr>
              <a:t>relé </a:t>
            </a:r>
            <a:r>
              <a:rPr dirty="0" sz="700" spc="15">
                <a:latin typeface="Arial Unicode MS"/>
                <a:cs typeface="Arial Unicode MS"/>
              </a:rPr>
              <a:t>incluye </a:t>
            </a:r>
            <a:r>
              <a:rPr dirty="0" sz="700" spc="30">
                <a:latin typeface="Arial Unicode MS"/>
                <a:cs typeface="Arial Unicode MS"/>
              </a:rPr>
              <a:t>todos </a:t>
            </a:r>
            <a:r>
              <a:rPr dirty="0" sz="700" spc="10">
                <a:latin typeface="Arial Unicode MS"/>
                <a:cs typeface="Arial Unicode MS"/>
              </a:rPr>
              <a:t>los </a:t>
            </a:r>
            <a:r>
              <a:rPr dirty="0" sz="700" spc="-18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terminales </a:t>
            </a:r>
            <a:r>
              <a:rPr dirty="0" sz="700" spc="35">
                <a:latin typeface="Arial Unicode MS"/>
                <a:cs typeface="Arial Unicode MS"/>
              </a:rPr>
              <a:t>dentro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10">
                <a:latin typeface="Arial Unicode MS"/>
                <a:cs typeface="Arial Unicode MS"/>
              </a:rPr>
              <a:t>la </a:t>
            </a:r>
            <a:r>
              <a:rPr dirty="0" sz="700" spc="15">
                <a:latin typeface="Arial Unicode MS"/>
                <a:cs typeface="Arial Unicode MS"/>
              </a:rPr>
              <a:t>zona </a:t>
            </a:r>
            <a:r>
              <a:rPr dirty="0" sz="700" spc="20">
                <a:latin typeface="Arial Unicode MS"/>
                <a:cs typeface="Arial Unicode MS"/>
              </a:rPr>
              <a:t>de protección. </a:t>
            </a:r>
            <a:r>
              <a:rPr dirty="0" sz="700" spc="-10">
                <a:latin typeface="Arial Unicode MS"/>
                <a:cs typeface="Arial Unicode MS"/>
              </a:rPr>
              <a:t>La </a:t>
            </a:r>
            <a:r>
              <a:rPr dirty="0" sz="700" spc="15">
                <a:latin typeface="Arial Unicode MS"/>
                <a:cs typeface="Arial Unicode MS"/>
              </a:rPr>
              <a:t>lógica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10">
                <a:latin typeface="Arial Unicode MS"/>
                <a:cs typeface="Arial Unicode MS"/>
              </a:rPr>
              <a:t>selección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15">
                <a:latin typeface="Arial Unicode MS"/>
                <a:cs typeface="Arial Unicode MS"/>
              </a:rPr>
              <a:t>zona </a:t>
            </a:r>
            <a:r>
              <a:rPr dirty="0" sz="700" spc="20">
                <a:latin typeface="Arial Unicode MS"/>
                <a:cs typeface="Arial Unicode MS"/>
              </a:rPr>
              <a:t>utiliza </a:t>
            </a:r>
            <a:r>
              <a:rPr dirty="0" sz="700" spc="10">
                <a:latin typeface="Arial Unicode MS"/>
                <a:cs typeface="Arial Unicode MS"/>
              </a:rPr>
              <a:t>la </a:t>
            </a:r>
            <a:r>
              <a:rPr dirty="0" sz="700" spc="30">
                <a:latin typeface="Arial Unicode MS"/>
                <a:cs typeface="Arial Unicode MS"/>
              </a:rPr>
              <a:t>información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25">
                <a:latin typeface="Arial Unicode MS"/>
                <a:cs typeface="Arial Unicode MS"/>
              </a:rPr>
              <a:t>configuración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10">
                <a:latin typeface="Arial Unicode MS"/>
                <a:cs typeface="Arial Unicode MS"/>
              </a:rPr>
              <a:t>la </a:t>
            </a:r>
            <a:r>
              <a:rPr dirty="0" sz="700" spc="15">
                <a:latin typeface="Arial Unicode MS"/>
                <a:cs typeface="Arial Unicode MS"/>
              </a:rPr>
              <a:t>estación </a:t>
            </a:r>
            <a:r>
              <a:rPr dirty="0" sz="700" spc="2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proporcionada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por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el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interruptor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desconexión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5">
                <a:latin typeface="Arial Unicode MS"/>
                <a:cs typeface="Arial Unicode MS"/>
              </a:rPr>
              <a:t>y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los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contactos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auxiliares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5">
                <a:latin typeface="Arial Unicode MS"/>
                <a:cs typeface="Arial Unicode MS"/>
              </a:rPr>
              <a:t>interruptor.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-10">
                <a:latin typeface="Arial Unicode MS"/>
                <a:cs typeface="Arial Unicode MS"/>
              </a:rPr>
              <a:t>Esta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lógica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asigna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corrientes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entrada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al </a:t>
            </a:r>
            <a:r>
              <a:rPr dirty="0" sz="700" spc="1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elemento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diferencial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apropiado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5">
                <a:latin typeface="Arial Unicode MS"/>
                <a:cs typeface="Arial Unicode MS"/>
              </a:rPr>
              <a:t>y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determina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que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los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35">
                <a:latin typeface="Arial Unicode MS"/>
                <a:cs typeface="Arial Unicode MS"/>
              </a:rPr>
              <a:t>interruptores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-5">
                <a:latin typeface="Arial Unicode MS"/>
                <a:cs typeface="Arial Unicode MS"/>
              </a:rPr>
              <a:t>se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dispararán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5">
                <a:latin typeface="Arial Unicode MS"/>
                <a:cs typeface="Arial Unicode MS"/>
              </a:rPr>
              <a:t>si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ocurre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una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falla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en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barra.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38860" y="6189257"/>
            <a:ext cx="3394075" cy="1108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15">
                <a:latin typeface="Arial Unicode MS"/>
                <a:cs typeface="Arial Unicode MS"/>
              </a:rPr>
              <a:t>La </a:t>
            </a:r>
            <a:r>
              <a:rPr dirty="0" sz="750" spc="20">
                <a:latin typeface="Arial Unicode MS"/>
                <a:cs typeface="Arial Unicode MS"/>
              </a:rPr>
              <a:t>lógica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selección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zona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determina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esencialmente:</a:t>
            </a:r>
            <a:endParaRPr sz="7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900">
              <a:latin typeface="Arial Unicode MS"/>
              <a:cs typeface="Arial Unicode MS"/>
            </a:endParaRPr>
          </a:p>
          <a:p>
            <a:pPr marL="469265" indent="-229235">
              <a:lnSpc>
                <a:spcPct val="100000"/>
              </a:lnSpc>
              <a:buSzPct val="146666"/>
              <a:buChar char="•"/>
              <a:tabLst>
                <a:tab pos="469265" algn="l"/>
                <a:tab pos="469900" algn="l"/>
              </a:tabLst>
            </a:pPr>
            <a:r>
              <a:rPr dirty="0" sz="750" spc="-15">
                <a:latin typeface="Arial Unicode MS"/>
                <a:cs typeface="Arial Unicode MS"/>
              </a:rPr>
              <a:t>La </a:t>
            </a:r>
            <a:r>
              <a:rPr dirty="0" sz="750" spc="-25">
                <a:latin typeface="Arial Unicode MS"/>
                <a:cs typeface="Arial Unicode MS"/>
              </a:rPr>
              <a:t>(s)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zona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-25">
                <a:latin typeface="Arial Unicode MS"/>
                <a:cs typeface="Arial Unicode MS"/>
              </a:rPr>
              <a:t>(s)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bus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incluidas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en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cada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zona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protección</a:t>
            </a:r>
            <a:endParaRPr sz="7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Unicode MS"/>
              <a:buChar char="•"/>
            </a:pPr>
            <a:endParaRPr sz="900">
              <a:latin typeface="Arial Unicode MS"/>
              <a:cs typeface="Arial Unicode MS"/>
            </a:endParaRPr>
          </a:p>
          <a:p>
            <a:pPr marL="469265" indent="-229235">
              <a:lnSpc>
                <a:spcPct val="100000"/>
              </a:lnSpc>
              <a:buSzPct val="137500"/>
              <a:buChar char="•"/>
              <a:tabLst>
                <a:tab pos="469265" algn="l"/>
                <a:tab pos="469900" algn="l"/>
              </a:tabLst>
            </a:pPr>
            <a:r>
              <a:rPr dirty="0" sz="800" spc="-5">
                <a:latin typeface="Arial Unicode MS"/>
                <a:cs typeface="Arial Unicode MS"/>
              </a:rPr>
              <a:t>Los</a:t>
            </a:r>
            <a:r>
              <a:rPr dirty="0" sz="800" spc="-20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terminales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incluidos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en</a:t>
            </a:r>
            <a:r>
              <a:rPr dirty="0" sz="800" spc="-20">
                <a:latin typeface="Arial Unicode MS"/>
                <a:cs typeface="Arial Unicode MS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cada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zona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20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protección</a:t>
            </a:r>
            <a:endParaRPr sz="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Unicode MS"/>
              <a:buChar char="•"/>
            </a:pPr>
            <a:endParaRPr sz="950">
              <a:latin typeface="Arial Unicode MS"/>
              <a:cs typeface="Arial Unicode MS"/>
            </a:endParaRPr>
          </a:p>
          <a:p>
            <a:pPr marL="469265" indent="-229235">
              <a:lnSpc>
                <a:spcPct val="100000"/>
              </a:lnSpc>
              <a:buSzPct val="157142"/>
              <a:buChar char="•"/>
              <a:tabLst>
                <a:tab pos="469265" algn="l"/>
                <a:tab pos="469900" algn="l"/>
              </a:tabLst>
            </a:pPr>
            <a:r>
              <a:rPr dirty="0" sz="700" spc="-5">
                <a:latin typeface="Arial Unicode MS"/>
                <a:cs typeface="Arial Unicode MS"/>
              </a:rPr>
              <a:t>Los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terminales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para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disparar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para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operación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protección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diferencial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900" y="949452"/>
            <a:ext cx="4800600" cy="360121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089396" y="453643"/>
            <a:ext cx="70104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Tahoma"/>
                <a:cs typeface="Tahoma"/>
              </a:rPr>
              <a:t>Protección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de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r>
              <a:rPr dirty="0" spc="10"/>
              <a:t>33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38860" y="4808721"/>
            <a:ext cx="5621020" cy="1522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7100"/>
              </a:lnSpc>
              <a:spcBef>
                <a:spcPts val="100"/>
              </a:spcBef>
            </a:pPr>
            <a:r>
              <a:rPr dirty="0" sz="700" spc="15">
                <a:latin typeface="Arial Unicode MS"/>
                <a:cs typeface="Arial Unicode MS"/>
              </a:rPr>
              <a:t>Cuando </a:t>
            </a:r>
            <a:r>
              <a:rPr dirty="0" sz="700">
                <a:latin typeface="Arial Unicode MS"/>
                <a:cs typeface="Arial Unicode MS"/>
              </a:rPr>
              <a:t>las </a:t>
            </a:r>
            <a:r>
              <a:rPr dirty="0" sz="700" spc="5">
                <a:latin typeface="Arial Unicode MS"/>
                <a:cs typeface="Arial Unicode MS"/>
              </a:rPr>
              <a:t>zonas </a:t>
            </a:r>
            <a:r>
              <a:rPr dirty="0" sz="700" spc="-5">
                <a:latin typeface="Arial Unicode MS"/>
                <a:cs typeface="Arial Unicode MS"/>
              </a:rPr>
              <a:t>se </a:t>
            </a:r>
            <a:r>
              <a:rPr dirty="0" sz="700" spc="25">
                <a:latin typeface="Arial Unicode MS"/>
                <a:cs typeface="Arial Unicode MS"/>
              </a:rPr>
              <a:t>adaptan dinámicamente </a:t>
            </a:r>
            <a:r>
              <a:rPr dirty="0" sz="700">
                <a:latin typeface="Arial Unicode MS"/>
                <a:cs typeface="Arial Unicode MS"/>
              </a:rPr>
              <a:t>a </a:t>
            </a:r>
            <a:r>
              <a:rPr dirty="0" sz="700" spc="10">
                <a:latin typeface="Arial Unicode MS"/>
                <a:cs typeface="Arial Unicode MS"/>
              </a:rPr>
              <a:t>la </a:t>
            </a:r>
            <a:r>
              <a:rPr dirty="0" sz="700" spc="25">
                <a:latin typeface="Arial Unicode MS"/>
                <a:cs typeface="Arial Unicode MS"/>
              </a:rPr>
              <a:t>topología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25">
                <a:latin typeface="Arial Unicode MS"/>
                <a:cs typeface="Arial Unicode MS"/>
              </a:rPr>
              <a:t>conmutación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15">
                <a:latin typeface="Arial Unicode MS"/>
                <a:cs typeface="Arial Unicode MS"/>
              </a:rPr>
              <a:t>bus, </a:t>
            </a:r>
            <a:r>
              <a:rPr dirty="0" sz="700" spc="10">
                <a:latin typeface="Arial Unicode MS"/>
                <a:cs typeface="Arial Unicode MS"/>
              </a:rPr>
              <a:t>los </a:t>
            </a:r>
            <a:r>
              <a:rPr dirty="0" sz="700" spc="25">
                <a:latin typeface="Arial Unicode MS"/>
                <a:cs typeface="Arial Unicode MS"/>
              </a:rPr>
              <a:t>errores </a:t>
            </a:r>
            <a:r>
              <a:rPr dirty="0" sz="700" spc="20">
                <a:latin typeface="Arial Unicode MS"/>
                <a:cs typeface="Arial Unicode MS"/>
              </a:rPr>
              <a:t>en </a:t>
            </a:r>
            <a:r>
              <a:rPr dirty="0" sz="700" spc="10">
                <a:latin typeface="Arial Unicode MS"/>
                <a:cs typeface="Arial Unicode MS"/>
              </a:rPr>
              <a:t>la </a:t>
            </a:r>
            <a:r>
              <a:rPr dirty="0" sz="700" spc="15">
                <a:latin typeface="Arial Unicode MS"/>
                <a:cs typeface="Arial Unicode MS"/>
              </a:rPr>
              <a:t>asignación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10">
                <a:latin typeface="Arial Unicode MS"/>
                <a:cs typeface="Arial Unicode MS"/>
              </a:rPr>
              <a:t>los </a:t>
            </a:r>
            <a:r>
              <a:rPr dirty="0" sz="700">
                <a:latin typeface="Arial Unicode MS"/>
                <a:cs typeface="Arial Unicode MS"/>
              </a:rPr>
              <a:t>TI a las </a:t>
            </a:r>
            <a:r>
              <a:rPr dirty="0" sz="700" spc="5">
                <a:latin typeface="Arial Unicode MS"/>
                <a:cs typeface="Arial Unicode MS"/>
              </a:rPr>
              <a:t>zonas </a:t>
            </a:r>
            <a:r>
              <a:rPr dirty="0" sz="700" spc="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pueden </a:t>
            </a:r>
            <a:r>
              <a:rPr dirty="0" sz="700" spc="15">
                <a:latin typeface="Arial Unicode MS"/>
                <a:cs typeface="Arial Unicode MS"/>
              </a:rPr>
              <a:t>hacer </a:t>
            </a:r>
            <a:r>
              <a:rPr dirty="0" sz="700" spc="30">
                <a:latin typeface="Arial Unicode MS"/>
                <a:cs typeface="Arial Unicode MS"/>
              </a:rPr>
              <a:t>que </a:t>
            </a:r>
            <a:r>
              <a:rPr dirty="0" sz="700" spc="10">
                <a:latin typeface="Arial Unicode MS"/>
                <a:cs typeface="Arial Unicode MS"/>
              </a:rPr>
              <a:t>los </a:t>
            </a:r>
            <a:r>
              <a:rPr dirty="0" sz="700" spc="25">
                <a:latin typeface="Arial Unicode MS"/>
                <a:cs typeface="Arial Unicode MS"/>
              </a:rPr>
              <a:t>elementos </a:t>
            </a:r>
            <a:r>
              <a:rPr dirty="0" sz="700" spc="15">
                <a:latin typeface="Arial Unicode MS"/>
                <a:cs typeface="Arial Unicode MS"/>
              </a:rPr>
              <a:t>diferenciales </a:t>
            </a:r>
            <a:r>
              <a:rPr dirty="0" sz="700" spc="30">
                <a:latin typeface="Arial Unicode MS"/>
                <a:cs typeface="Arial Unicode MS"/>
              </a:rPr>
              <a:t>funcionen </a:t>
            </a:r>
            <a:r>
              <a:rPr dirty="0" sz="700" spc="25">
                <a:latin typeface="Arial Unicode MS"/>
                <a:cs typeface="Arial Unicode MS"/>
              </a:rPr>
              <a:t>incorrectamente. </a:t>
            </a:r>
            <a:r>
              <a:rPr dirty="0" sz="700" spc="-5">
                <a:latin typeface="Arial Unicode MS"/>
                <a:cs typeface="Arial Unicode MS"/>
              </a:rPr>
              <a:t>Estos </a:t>
            </a:r>
            <a:r>
              <a:rPr dirty="0" sz="700" spc="25">
                <a:latin typeface="Arial Unicode MS"/>
                <a:cs typeface="Arial Unicode MS"/>
              </a:rPr>
              <a:t>errores </a:t>
            </a:r>
            <a:r>
              <a:rPr dirty="0" sz="700" spc="30">
                <a:latin typeface="Arial Unicode MS"/>
                <a:cs typeface="Arial Unicode MS"/>
              </a:rPr>
              <a:t>pueden </a:t>
            </a:r>
            <a:r>
              <a:rPr dirty="0" sz="700" spc="35">
                <a:latin typeface="Arial Unicode MS"/>
                <a:cs typeface="Arial Unicode MS"/>
              </a:rPr>
              <a:t>ocurrir temporalmente </a:t>
            </a:r>
            <a:r>
              <a:rPr dirty="0" sz="700" spc="30">
                <a:latin typeface="Arial Unicode MS"/>
                <a:cs typeface="Arial Unicode MS"/>
              </a:rPr>
              <a:t>debido </a:t>
            </a:r>
            <a:r>
              <a:rPr dirty="0" sz="700">
                <a:latin typeface="Arial Unicode MS"/>
                <a:cs typeface="Arial Unicode MS"/>
              </a:rPr>
              <a:t>a </a:t>
            </a:r>
            <a:r>
              <a:rPr dirty="0" sz="700" spc="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diferencias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5">
                <a:latin typeface="Arial Unicode MS"/>
                <a:cs typeface="Arial Unicode MS"/>
              </a:rPr>
              <a:t>tiempo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entre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los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cambios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estado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interruptor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desconexión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real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5">
                <a:latin typeface="Arial Unicode MS"/>
                <a:cs typeface="Arial Unicode MS"/>
              </a:rPr>
              <a:t>y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reasignación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del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-40">
                <a:latin typeface="Arial Unicode MS"/>
                <a:cs typeface="Arial Unicode MS"/>
              </a:rPr>
              <a:t>TC.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-10">
                <a:latin typeface="Arial Unicode MS"/>
                <a:cs typeface="Arial Unicode MS"/>
              </a:rPr>
              <a:t>La </a:t>
            </a:r>
            <a:r>
              <a:rPr dirty="0" sz="700" spc="20">
                <a:latin typeface="Arial Unicode MS"/>
                <a:cs typeface="Arial Unicode MS"/>
              </a:rPr>
              <a:t>falla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un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contacto </a:t>
            </a:r>
            <a:r>
              <a:rPr dirty="0" sz="700" spc="-18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 estado del </a:t>
            </a:r>
            <a:r>
              <a:rPr dirty="0" sz="700" spc="40">
                <a:latin typeface="Arial Unicode MS"/>
                <a:cs typeface="Arial Unicode MS"/>
              </a:rPr>
              <a:t>interruptor </a:t>
            </a:r>
            <a:r>
              <a:rPr dirty="0" sz="700" spc="20">
                <a:latin typeface="Arial Unicode MS"/>
                <a:cs typeface="Arial Unicode MS"/>
              </a:rPr>
              <a:t>de desconexión </a:t>
            </a:r>
            <a:r>
              <a:rPr dirty="0" sz="700" spc="25">
                <a:latin typeface="Arial Unicode MS"/>
                <a:cs typeface="Arial Unicode MS"/>
              </a:rPr>
              <a:t>utilizado </a:t>
            </a:r>
            <a:r>
              <a:rPr dirty="0" sz="700" spc="20">
                <a:latin typeface="Arial Unicode MS"/>
                <a:cs typeface="Arial Unicode MS"/>
              </a:rPr>
              <a:t>en </a:t>
            </a:r>
            <a:r>
              <a:rPr dirty="0" sz="700" spc="10">
                <a:latin typeface="Arial Unicode MS"/>
                <a:cs typeface="Arial Unicode MS"/>
              </a:rPr>
              <a:t>la </a:t>
            </a:r>
            <a:r>
              <a:rPr dirty="0" sz="700" spc="15">
                <a:latin typeface="Arial Unicode MS"/>
                <a:cs typeface="Arial Unicode MS"/>
              </a:rPr>
              <a:t>lógica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10">
                <a:latin typeface="Arial Unicode MS"/>
                <a:cs typeface="Arial Unicode MS"/>
              </a:rPr>
              <a:t>selección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15">
                <a:latin typeface="Arial Unicode MS"/>
                <a:cs typeface="Arial Unicode MS"/>
              </a:rPr>
              <a:t>zona </a:t>
            </a:r>
            <a:r>
              <a:rPr dirty="0" sz="700" spc="20">
                <a:latin typeface="Arial Unicode MS"/>
                <a:cs typeface="Arial Unicode MS"/>
              </a:rPr>
              <a:t>dinámica </a:t>
            </a:r>
            <a:r>
              <a:rPr dirty="0" sz="700" spc="35">
                <a:latin typeface="Arial Unicode MS"/>
                <a:cs typeface="Arial Unicode MS"/>
              </a:rPr>
              <a:t>también </a:t>
            </a:r>
            <a:r>
              <a:rPr dirty="0" sz="700" spc="25">
                <a:latin typeface="Arial Unicode MS"/>
                <a:cs typeface="Arial Unicode MS"/>
              </a:rPr>
              <a:t>puede </a:t>
            </a:r>
            <a:r>
              <a:rPr dirty="0" sz="700" spc="10">
                <a:latin typeface="Arial Unicode MS"/>
                <a:cs typeface="Arial Unicode MS"/>
              </a:rPr>
              <a:t>causar </a:t>
            </a:r>
            <a:r>
              <a:rPr dirty="0" sz="700" spc="20">
                <a:latin typeface="Arial Unicode MS"/>
                <a:cs typeface="Arial Unicode MS"/>
              </a:rPr>
              <a:t>errores. </a:t>
            </a:r>
            <a:r>
              <a:rPr dirty="0" sz="700" spc="5">
                <a:latin typeface="Arial Unicode MS"/>
                <a:cs typeface="Arial Unicode MS"/>
              </a:rPr>
              <a:t>Dos </a:t>
            </a:r>
            <a:r>
              <a:rPr dirty="0" sz="700" spc="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métodos </a:t>
            </a:r>
            <a:r>
              <a:rPr dirty="0" sz="700" spc="20">
                <a:latin typeface="Arial Unicode MS"/>
                <a:cs typeface="Arial Unicode MS"/>
              </a:rPr>
              <a:t>de solución de </a:t>
            </a:r>
            <a:r>
              <a:rPr dirty="0" sz="700" spc="25">
                <a:latin typeface="Arial Unicode MS"/>
                <a:cs typeface="Arial Unicode MS"/>
              </a:rPr>
              <a:t>seguridad para </a:t>
            </a:r>
            <a:r>
              <a:rPr dirty="0" sz="700" spc="30">
                <a:latin typeface="Arial Unicode MS"/>
                <a:cs typeface="Arial Unicode MS"/>
              </a:rPr>
              <a:t>abordar </a:t>
            </a:r>
            <a:r>
              <a:rPr dirty="0" sz="700" spc="10">
                <a:latin typeface="Arial Unicode MS"/>
                <a:cs typeface="Arial Unicode MS"/>
              </a:rPr>
              <a:t>estos </a:t>
            </a:r>
            <a:r>
              <a:rPr dirty="0" sz="700" spc="20">
                <a:latin typeface="Arial Unicode MS"/>
                <a:cs typeface="Arial Unicode MS"/>
              </a:rPr>
              <a:t>errores, </a:t>
            </a:r>
            <a:r>
              <a:rPr dirty="0" sz="700" spc="30">
                <a:latin typeface="Arial Unicode MS"/>
                <a:cs typeface="Arial Unicode MS"/>
              </a:rPr>
              <a:t>como </a:t>
            </a:r>
            <a:r>
              <a:rPr dirty="0" sz="700" spc="-5">
                <a:latin typeface="Arial Unicode MS"/>
                <a:cs typeface="Arial Unicode MS"/>
              </a:rPr>
              <a:t>se </a:t>
            </a:r>
            <a:r>
              <a:rPr dirty="0" sz="700" spc="25">
                <a:latin typeface="Arial Unicode MS"/>
                <a:cs typeface="Arial Unicode MS"/>
              </a:rPr>
              <a:t>menciona </a:t>
            </a:r>
            <a:r>
              <a:rPr dirty="0" sz="700" spc="20">
                <a:latin typeface="Arial Unicode MS"/>
                <a:cs typeface="Arial Unicode MS"/>
              </a:rPr>
              <a:t>en </a:t>
            </a:r>
            <a:r>
              <a:rPr dirty="0" sz="700" spc="10">
                <a:latin typeface="Arial Unicode MS"/>
                <a:cs typeface="Arial Unicode MS"/>
              </a:rPr>
              <a:t>la </a:t>
            </a:r>
            <a:r>
              <a:rPr dirty="0" sz="700" spc="20">
                <a:latin typeface="Arial Unicode MS"/>
                <a:cs typeface="Arial Unicode MS"/>
              </a:rPr>
              <a:t>diapositiva, son </a:t>
            </a:r>
            <a:r>
              <a:rPr dirty="0" sz="700" spc="10">
                <a:latin typeface="Arial Unicode MS"/>
                <a:cs typeface="Arial Unicode MS"/>
              </a:rPr>
              <a:t>la </a:t>
            </a:r>
            <a:r>
              <a:rPr dirty="0" sz="700" spc="20">
                <a:latin typeface="Arial Unicode MS"/>
                <a:cs typeface="Arial Unicode MS"/>
              </a:rPr>
              <a:t>supervisión de voltaje </a:t>
            </a:r>
            <a:r>
              <a:rPr dirty="0" sz="700" spc="5">
                <a:latin typeface="Arial Unicode MS"/>
                <a:cs typeface="Arial Unicode MS"/>
              </a:rPr>
              <a:t>y </a:t>
            </a:r>
            <a:r>
              <a:rPr dirty="0" sz="700" spc="10">
                <a:latin typeface="Arial Unicode MS"/>
                <a:cs typeface="Arial Unicode MS"/>
              </a:rPr>
              <a:t>la </a:t>
            </a:r>
            <a:r>
              <a:rPr dirty="0" sz="700" spc="-18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supervisión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2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zona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verificación.</a:t>
            </a:r>
            <a:endParaRPr sz="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700">
              <a:latin typeface="Arial Unicode MS"/>
              <a:cs typeface="Arial Unicode MS"/>
            </a:endParaRPr>
          </a:p>
          <a:p>
            <a:pPr marL="12700" marR="92710">
              <a:lnSpc>
                <a:spcPct val="137500"/>
              </a:lnSpc>
            </a:pPr>
            <a:r>
              <a:rPr dirty="0" sz="800" spc="15">
                <a:latin typeface="Arial Unicode MS"/>
                <a:cs typeface="Arial Unicode MS"/>
              </a:rPr>
              <a:t>Cuando</a:t>
            </a:r>
            <a:r>
              <a:rPr dirty="0" sz="800" spc="-10">
                <a:latin typeface="Arial Unicode MS"/>
                <a:cs typeface="Arial Unicode MS"/>
              </a:rPr>
              <a:t> se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aplica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supervisión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voltaje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la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lógica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disparo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diferencial,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-10">
                <a:latin typeface="Arial Unicode MS"/>
                <a:cs typeface="Arial Unicode MS"/>
              </a:rPr>
              <a:t>se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evita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la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operación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diferencial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cuando</a:t>
            </a:r>
            <a:r>
              <a:rPr dirty="0" sz="800" spc="-10">
                <a:latin typeface="Arial Unicode MS"/>
                <a:cs typeface="Arial Unicode MS"/>
              </a:rPr>
              <a:t> se </a:t>
            </a:r>
            <a:r>
              <a:rPr dirty="0" sz="800" spc="-204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activa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45">
                <a:latin typeface="Arial Unicode MS"/>
                <a:cs typeface="Arial Unicode MS"/>
              </a:rPr>
              <a:t>un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elemento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diferencial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pero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todos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los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voltajes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bus,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como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lo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indican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los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-45">
                <a:latin typeface="Arial Unicode MS"/>
                <a:cs typeface="Arial Unicode MS"/>
              </a:rPr>
              <a:t>TT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10">
                <a:latin typeface="Arial Unicode MS"/>
                <a:cs typeface="Arial Unicode MS"/>
              </a:rPr>
              <a:t>zona,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están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en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buen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estado.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38860" y="6622312"/>
            <a:ext cx="5551805" cy="2022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57100"/>
              </a:lnSpc>
              <a:spcBef>
                <a:spcPts val="100"/>
              </a:spcBef>
            </a:pPr>
            <a:r>
              <a:rPr dirty="0" sz="700" spc="-30">
                <a:latin typeface="Arial Unicode MS"/>
                <a:cs typeface="Arial Unicode MS"/>
              </a:rPr>
              <a:t>El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método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zona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verificación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utiliza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una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zona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verificación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para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supervisar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las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5">
                <a:latin typeface="Arial Unicode MS"/>
                <a:cs typeface="Arial Unicode MS"/>
              </a:rPr>
              <a:t>zonas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bus.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Una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zona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control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-5">
                <a:latin typeface="Arial Unicode MS"/>
                <a:cs typeface="Arial Unicode MS"/>
              </a:rPr>
              <a:t>es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una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zona </a:t>
            </a:r>
            <a:r>
              <a:rPr dirty="0" sz="700" spc="20">
                <a:latin typeface="Arial Unicode MS"/>
                <a:cs typeface="Arial Unicode MS"/>
              </a:rPr>
              <a:t> diferencial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definida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por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los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circuitos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derivados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bus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en</a:t>
            </a:r>
            <a:r>
              <a:rPr dirty="0" sz="70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los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límites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externos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las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5">
                <a:latin typeface="Arial Unicode MS"/>
                <a:cs typeface="Arial Unicode MS"/>
              </a:rPr>
              <a:t>zonas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conmutadas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dinámicamente.</a:t>
            </a:r>
            <a:r>
              <a:rPr dirty="0" sz="700">
                <a:latin typeface="Arial Unicode MS"/>
                <a:cs typeface="Arial Unicode MS"/>
              </a:rPr>
              <a:t> </a:t>
            </a:r>
            <a:r>
              <a:rPr dirty="0" sz="700" spc="-5">
                <a:latin typeface="Arial Unicode MS"/>
                <a:cs typeface="Arial Unicode MS"/>
              </a:rPr>
              <a:t>Los </a:t>
            </a:r>
            <a:r>
              <a:rPr dirty="0" sz="700" spc="-55">
                <a:latin typeface="Arial Unicode MS"/>
                <a:cs typeface="Arial Unicode MS"/>
              </a:rPr>
              <a:t>CT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 </a:t>
            </a:r>
            <a:r>
              <a:rPr dirty="0" sz="700" spc="15">
                <a:latin typeface="Arial Unicode MS"/>
                <a:cs typeface="Arial Unicode MS"/>
              </a:rPr>
              <a:t> zona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verificación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nunca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-5">
                <a:latin typeface="Arial Unicode MS"/>
                <a:cs typeface="Arial Unicode MS"/>
              </a:rPr>
              <a:t>se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35">
                <a:latin typeface="Arial Unicode MS"/>
                <a:cs typeface="Arial Unicode MS"/>
              </a:rPr>
              <a:t>conmutan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y,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por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lo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tanto,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35">
                <a:latin typeface="Arial Unicode MS"/>
                <a:cs typeface="Arial Unicode MS"/>
              </a:rPr>
              <a:t>no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-5">
                <a:latin typeface="Arial Unicode MS"/>
                <a:cs typeface="Arial Unicode MS"/>
              </a:rPr>
              <a:t>se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ven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afectados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por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los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errores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selección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zona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dinámica.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-30">
                <a:latin typeface="Arial Unicode MS"/>
                <a:cs typeface="Arial Unicode MS"/>
              </a:rPr>
              <a:t>Si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una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-18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las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5">
                <a:latin typeface="Arial Unicode MS"/>
                <a:cs typeface="Arial Unicode MS"/>
              </a:rPr>
              <a:t>zonas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5">
                <a:latin typeface="Arial Unicode MS"/>
                <a:cs typeface="Arial Unicode MS"/>
              </a:rPr>
              <a:t>seleccionadas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dinámicamente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5">
                <a:latin typeface="Arial Unicode MS"/>
                <a:cs typeface="Arial Unicode MS"/>
              </a:rPr>
              <a:t>mide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corriente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diferencial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pero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zona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verificación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5">
                <a:latin typeface="Arial Unicode MS"/>
                <a:cs typeface="Arial Unicode MS"/>
              </a:rPr>
              <a:t>no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lo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5">
                <a:latin typeface="Arial Unicode MS"/>
                <a:cs typeface="Arial Unicode MS"/>
              </a:rPr>
              <a:t>hace,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un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error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selección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-18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zona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en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lugar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una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falla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bus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-5">
                <a:latin typeface="Arial Unicode MS"/>
                <a:cs typeface="Arial Unicode MS"/>
              </a:rPr>
              <a:t>es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causa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corriente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diferencial.</a:t>
            </a:r>
            <a:endParaRPr sz="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66040">
              <a:lnSpc>
                <a:spcPct val="157100"/>
              </a:lnSpc>
              <a:spcBef>
                <a:spcPts val="5"/>
              </a:spcBef>
            </a:pPr>
            <a:r>
              <a:rPr dirty="0" sz="700" spc="-10">
                <a:latin typeface="Arial Unicode MS"/>
                <a:cs typeface="Arial Unicode MS"/>
              </a:rPr>
              <a:t>La </a:t>
            </a:r>
            <a:r>
              <a:rPr dirty="0" sz="700" spc="20">
                <a:latin typeface="Arial Unicode MS"/>
                <a:cs typeface="Arial Unicode MS"/>
              </a:rPr>
              <a:t>supervisión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zona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verificación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puede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reducir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confiabilidad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protección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del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bus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algunas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situaciones.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Un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ejemplo </a:t>
            </a:r>
            <a:r>
              <a:rPr dirty="0" sz="700" spc="-17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situación</a:t>
            </a:r>
            <a:r>
              <a:rPr dirty="0" sz="700" spc="-5">
                <a:latin typeface="Arial Unicode MS"/>
                <a:cs typeface="Arial Unicode MS"/>
              </a:rPr>
              <a:t> es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cuando</a:t>
            </a:r>
            <a:r>
              <a:rPr dirty="0" sz="700" spc="-5">
                <a:latin typeface="Arial Unicode MS"/>
                <a:cs typeface="Arial Unicode MS"/>
              </a:rPr>
              <a:t> se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produce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una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falla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barra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una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subestación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con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una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configuración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barra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doble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5">
                <a:latin typeface="Arial Unicode MS"/>
                <a:cs typeface="Arial Unicode MS"/>
              </a:rPr>
              <a:t>y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interruptor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único, </a:t>
            </a:r>
            <a:r>
              <a:rPr dirty="0" sz="700" spc="-18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donde </a:t>
            </a:r>
            <a:r>
              <a:rPr dirty="0" sz="700" spc="15">
                <a:latin typeface="Arial Unicode MS"/>
                <a:cs typeface="Arial Unicode MS"/>
              </a:rPr>
              <a:t>el </a:t>
            </a:r>
            <a:r>
              <a:rPr dirty="0" sz="700" spc="30">
                <a:latin typeface="Arial Unicode MS"/>
                <a:cs typeface="Arial Unicode MS"/>
              </a:rPr>
              <a:t>disyuntor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30">
                <a:latin typeface="Arial Unicode MS"/>
                <a:cs typeface="Arial Unicode MS"/>
              </a:rPr>
              <a:t>barra </a:t>
            </a:r>
            <a:r>
              <a:rPr dirty="0" sz="700" spc="10">
                <a:latin typeface="Arial Unicode MS"/>
                <a:cs typeface="Arial Unicode MS"/>
              </a:rPr>
              <a:t>está </a:t>
            </a:r>
            <a:r>
              <a:rPr dirty="0" sz="700" spc="25">
                <a:latin typeface="Arial Unicode MS"/>
                <a:cs typeface="Arial Unicode MS"/>
              </a:rPr>
              <a:t>abierto. </a:t>
            </a:r>
            <a:r>
              <a:rPr dirty="0" sz="700" spc="-10">
                <a:latin typeface="Arial Unicode MS"/>
                <a:cs typeface="Arial Unicode MS"/>
              </a:rPr>
              <a:t>La </a:t>
            </a:r>
            <a:r>
              <a:rPr dirty="0" sz="700" spc="20">
                <a:latin typeface="Arial Unicode MS"/>
                <a:cs typeface="Arial Unicode MS"/>
              </a:rPr>
              <a:t>supervisión de </a:t>
            </a:r>
            <a:r>
              <a:rPr dirty="0" sz="700" spc="10">
                <a:latin typeface="Arial Unicode MS"/>
                <a:cs typeface="Arial Unicode MS"/>
              </a:rPr>
              <a:t>la </a:t>
            </a:r>
            <a:r>
              <a:rPr dirty="0" sz="700" spc="15">
                <a:latin typeface="Arial Unicode MS"/>
                <a:cs typeface="Arial Unicode MS"/>
              </a:rPr>
              <a:t>zona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30">
                <a:latin typeface="Arial Unicode MS"/>
                <a:cs typeface="Arial Unicode MS"/>
              </a:rPr>
              <a:t>control </a:t>
            </a:r>
            <a:r>
              <a:rPr dirty="0" sz="700" spc="25">
                <a:latin typeface="Arial Unicode MS"/>
                <a:cs typeface="Arial Unicode MS"/>
              </a:rPr>
              <a:t>puede </a:t>
            </a:r>
            <a:r>
              <a:rPr dirty="0" sz="700" spc="35">
                <a:latin typeface="Arial Unicode MS"/>
                <a:cs typeface="Arial Unicode MS"/>
              </a:rPr>
              <a:t>restringir </a:t>
            </a:r>
            <a:r>
              <a:rPr dirty="0" sz="700" spc="20">
                <a:latin typeface="Arial Unicode MS"/>
                <a:cs typeface="Arial Unicode MS"/>
              </a:rPr>
              <a:t>en </a:t>
            </a:r>
            <a:r>
              <a:rPr dirty="0" sz="700" spc="5">
                <a:latin typeface="Arial Unicode MS"/>
                <a:cs typeface="Arial Unicode MS"/>
              </a:rPr>
              <a:t>exceso e </a:t>
            </a:r>
            <a:r>
              <a:rPr dirty="0" sz="700" spc="35">
                <a:latin typeface="Arial Unicode MS"/>
                <a:cs typeface="Arial Unicode MS"/>
              </a:rPr>
              <a:t>impedir </a:t>
            </a:r>
            <a:r>
              <a:rPr dirty="0" sz="700" spc="15">
                <a:latin typeface="Arial Unicode MS"/>
                <a:cs typeface="Arial Unicode MS"/>
              </a:rPr>
              <a:t>el </a:t>
            </a:r>
            <a:r>
              <a:rPr dirty="0" sz="700" spc="2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funcionamiento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correcto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elemento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zona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protección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diferencial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barra.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Por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lo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tanto,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el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esquema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diferencial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barras </a:t>
            </a:r>
            <a:r>
              <a:rPr dirty="0" sz="700" spc="2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debería </a:t>
            </a:r>
            <a:r>
              <a:rPr dirty="0" sz="700" spc="35">
                <a:latin typeface="Arial Unicode MS"/>
                <a:cs typeface="Arial Unicode MS"/>
              </a:rPr>
              <a:t>poder </a:t>
            </a:r>
            <a:r>
              <a:rPr dirty="0" sz="700" spc="25">
                <a:latin typeface="Arial Unicode MS"/>
                <a:cs typeface="Arial Unicode MS"/>
              </a:rPr>
              <a:t>anular </a:t>
            </a:r>
            <a:r>
              <a:rPr dirty="0" sz="700" spc="10">
                <a:latin typeface="Arial Unicode MS"/>
                <a:cs typeface="Arial Unicode MS"/>
              </a:rPr>
              <a:t>la </a:t>
            </a:r>
            <a:r>
              <a:rPr dirty="0" sz="700" spc="20">
                <a:latin typeface="Arial Unicode MS"/>
                <a:cs typeface="Arial Unicode MS"/>
              </a:rPr>
              <a:t>supervisión de </a:t>
            </a:r>
            <a:r>
              <a:rPr dirty="0" sz="700" spc="10">
                <a:latin typeface="Arial Unicode MS"/>
                <a:cs typeface="Arial Unicode MS"/>
              </a:rPr>
              <a:t>la </a:t>
            </a:r>
            <a:r>
              <a:rPr dirty="0" sz="700" spc="15">
                <a:latin typeface="Arial Unicode MS"/>
                <a:cs typeface="Arial Unicode MS"/>
              </a:rPr>
              <a:t>zona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30">
                <a:latin typeface="Arial Unicode MS"/>
                <a:cs typeface="Arial Unicode MS"/>
              </a:rPr>
              <a:t>control </a:t>
            </a:r>
            <a:r>
              <a:rPr dirty="0" sz="700" spc="25">
                <a:latin typeface="Arial Unicode MS"/>
                <a:cs typeface="Arial Unicode MS"/>
              </a:rPr>
              <a:t>cuando </a:t>
            </a:r>
            <a:r>
              <a:rPr dirty="0" sz="700">
                <a:latin typeface="Arial Unicode MS"/>
                <a:cs typeface="Arial Unicode MS"/>
              </a:rPr>
              <a:t>las </a:t>
            </a:r>
            <a:r>
              <a:rPr dirty="0" sz="700" spc="5">
                <a:latin typeface="Arial Unicode MS"/>
                <a:cs typeface="Arial Unicode MS"/>
              </a:rPr>
              <a:t>zonas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25">
                <a:latin typeface="Arial Unicode MS"/>
                <a:cs typeface="Arial Unicode MS"/>
              </a:rPr>
              <a:t>disparo </a:t>
            </a:r>
            <a:r>
              <a:rPr dirty="0" sz="700" spc="35">
                <a:latin typeface="Arial Unicode MS"/>
                <a:cs typeface="Arial Unicode MS"/>
              </a:rPr>
              <a:t>dentro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10">
                <a:latin typeface="Arial Unicode MS"/>
                <a:cs typeface="Arial Unicode MS"/>
              </a:rPr>
              <a:t>la </a:t>
            </a:r>
            <a:r>
              <a:rPr dirty="0" sz="700" spc="15">
                <a:latin typeface="Arial Unicode MS"/>
                <a:cs typeface="Arial Unicode MS"/>
              </a:rPr>
              <a:t>zona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30">
                <a:latin typeface="Arial Unicode MS"/>
                <a:cs typeface="Arial Unicode MS"/>
              </a:rPr>
              <a:t>control </a:t>
            </a:r>
            <a:r>
              <a:rPr dirty="0" sz="700" spc="-5">
                <a:latin typeface="Arial Unicode MS"/>
                <a:cs typeface="Arial Unicode MS"/>
              </a:rPr>
              <a:t>se </a:t>
            </a:r>
            <a:r>
              <a:rPr dirty="0" sz="700" spc="20">
                <a:latin typeface="Arial Unicode MS"/>
                <a:cs typeface="Arial Unicode MS"/>
              </a:rPr>
              <a:t>separen </a:t>
            </a:r>
            <a:r>
              <a:rPr dirty="0" sz="700" spc="2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eléctricamente.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900" y="949452"/>
            <a:ext cx="4800600" cy="360121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089396" y="453643"/>
            <a:ext cx="70104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Tahoma"/>
                <a:cs typeface="Tahoma"/>
              </a:rPr>
              <a:t>Protección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de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r>
              <a:rPr dirty="0" spc="10"/>
              <a:t>34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38860" y="4808721"/>
            <a:ext cx="5589270" cy="696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7100"/>
              </a:lnSpc>
              <a:spcBef>
                <a:spcPts val="100"/>
              </a:spcBef>
            </a:pPr>
            <a:r>
              <a:rPr dirty="0" sz="700" spc="-5">
                <a:latin typeface="Arial Unicode MS"/>
                <a:cs typeface="Arial Unicode MS"/>
              </a:rPr>
              <a:t>Los </a:t>
            </a:r>
            <a:r>
              <a:rPr dirty="0" sz="700" spc="15">
                <a:latin typeface="Arial Unicode MS"/>
                <a:cs typeface="Arial Unicode MS"/>
              </a:rPr>
              <a:t>esquemas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protección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diferencial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parcial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utilizan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relés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sobrecorriente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5">
                <a:latin typeface="Arial Unicode MS"/>
                <a:cs typeface="Arial Unicode MS"/>
              </a:rPr>
              <a:t>tiempo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inverso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alimentados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por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-55">
                <a:latin typeface="Arial Unicode MS"/>
                <a:cs typeface="Arial Unicode MS"/>
              </a:rPr>
              <a:t>TC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paralelo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que </a:t>
            </a:r>
            <a:r>
              <a:rPr dirty="0" sz="700" spc="-180">
                <a:latin typeface="Arial Unicode MS"/>
                <a:cs typeface="Arial Unicode MS"/>
              </a:rPr>
              <a:t> </a:t>
            </a:r>
            <a:r>
              <a:rPr dirty="0" sz="700" spc="35">
                <a:latin typeface="Arial Unicode MS"/>
                <a:cs typeface="Arial Unicode MS"/>
              </a:rPr>
              <a:t>monitorean </a:t>
            </a:r>
            <a:r>
              <a:rPr dirty="0" sz="700" spc="15">
                <a:latin typeface="Arial Unicode MS"/>
                <a:cs typeface="Arial Unicode MS"/>
              </a:rPr>
              <a:t>solo </a:t>
            </a:r>
            <a:r>
              <a:rPr dirty="0" sz="700">
                <a:latin typeface="Arial Unicode MS"/>
                <a:cs typeface="Arial Unicode MS"/>
              </a:rPr>
              <a:t>las </a:t>
            </a:r>
            <a:r>
              <a:rPr dirty="0" sz="700" spc="25">
                <a:latin typeface="Arial Unicode MS"/>
                <a:cs typeface="Arial Unicode MS"/>
              </a:rPr>
              <a:t>fuentes </a:t>
            </a:r>
            <a:r>
              <a:rPr dirty="0" sz="700" spc="10">
                <a:latin typeface="Arial Unicode MS"/>
                <a:cs typeface="Arial Unicode MS"/>
              </a:rPr>
              <a:t>al </a:t>
            </a:r>
            <a:r>
              <a:rPr dirty="0" sz="700" spc="15">
                <a:latin typeface="Arial Unicode MS"/>
                <a:cs typeface="Arial Unicode MS"/>
              </a:rPr>
              <a:t>bus. </a:t>
            </a:r>
            <a:r>
              <a:rPr dirty="0" sz="700" spc="-5">
                <a:latin typeface="Arial Unicode MS"/>
                <a:cs typeface="Arial Unicode MS"/>
              </a:rPr>
              <a:t>Cada </a:t>
            </a:r>
            <a:r>
              <a:rPr dirty="0" sz="700" spc="20">
                <a:latin typeface="Arial Unicode MS"/>
                <a:cs typeface="Arial Unicode MS"/>
              </a:rPr>
              <a:t>relé </a:t>
            </a:r>
            <a:r>
              <a:rPr dirty="0" sz="700" spc="30">
                <a:latin typeface="Arial Unicode MS"/>
                <a:cs typeface="Arial Unicode MS"/>
              </a:rPr>
              <a:t>proporciona </a:t>
            </a:r>
            <a:r>
              <a:rPr dirty="0" sz="700" spc="25">
                <a:latin typeface="Arial Unicode MS"/>
                <a:cs typeface="Arial Unicode MS"/>
              </a:rPr>
              <a:t>protección </a:t>
            </a:r>
            <a:r>
              <a:rPr dirty="0" sz="700" spc="35">
                <a:latin typeface="Arial Unicode MS"/>
                <a:cs typeface="Arial Unicode MS"/>
              </a:rPr>
              <a:t>primaria </a:t>
            </a:r>
            <a:r>
              <a:rPr dirty="0" sz="700">
                <a:latin typeface="Arial Unicode MS"/>
                <a:cs typeface="Arial Unicode MS"/>
              </a:rPr>
              <a:t>a </a:t>
            </a:r>
            <a:r>
              <a:rPr dirty="0" sz="700" spc="10">
                <a:latin typeface="Arial Unicode MS"/>
                <a:cs typeface="Arial Unicode MS"/>
              </a:rPr>
              <a:t>su </a:t>
            </a:r>
            <a:r>
              <a:rPr dirty="0" sz="700" spc="5">
                <a:latin typeface="Arial Unicode MS"/>
                <a:cs typeface="Arial Unicode MS"/>
              </a:rPr>
              <a:t>sección </a:t>
            </a:r>
            <a:r>
              <a:rPr dirty="0" sz="700" spc="20">
                <a:latin typeface="Arial Unicode MS"/>
                <a:cs typeface="Arial Unicode MS"/>
              </a:rPr>
              <a:t>de bus </a:t>
            </a:r>
            <a:r>
              <a:rPr dirty="0" sz="700" spc="25">
                <a:latin typeface="Arial Unicode MS"/>
                <a:cs typeface="Arial Unicode MS"/>
              </a:rPr>
              <a:t>correspondiente </a:t>
            </a:r>
            <a:r>
              <a:rPr dirty="0" sz="700" spc="5">
                <a:latin typeface="Arial Unicode MS"/>
                <a:cs typeface="Arial Unicode MS"/>
              </a:rPr>
              <a:t>y </a:t>
            </a:r>
            <a:r>
              <a:rPr dirty="0" sz="700" spc="25">
                <a:latin typeface="Arial Unicode MS"/>
                <a:cs typeface="Arial Unicode MS"/>
              </a:rPr>
              <a:t>protección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2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respaldo </a:t>
            </a:r>
            <a:r>
              <a:rPr dirty="0" sz="700">
                <a:latin typeface="Arial Unicode MS"/>
                <a:cs typeface="Arial Unicode MS"/>
              </a:rPr>
              <a:t>a </a:t>
            </a:r>
            <a:r>
              <a:rPr dirty="0" sz="700" spc="10">
                <a:latin typeface="Arial Unicode MS"/>
                <a:cs typeface="Arial Unicode MS"/>
              </a:rPr>
              <a:t>los </a:t>
            </a:r>
            <a:r>
              <a:rPr dirty="0" sz="700" spc="25">
                <a:latin typeface="Arial Unicode MS"/>
                <a:cs typeface="Arial Unicode MS"/>
              </a:rPr>
              <a:t>alimentadores </a:t>
            </a:r>
            <a:r>
              <a:rPr dirty="0" sz="700" spc="15">
                <a:latin typeface="Arial Unicode MS"/>
                <a:cs typeface="Arial Unicode MS"/>
              </a:rPr>
              <a:t>conectados </a:t>
            </a:r>
            <a:r>
              <a:rPr dirty="0" sz="700">
                <a:latin typeface="Arial Unicode MS"/>
                <a:cs typeface="Arial Unicode MS"/>
              </a:rPr>
              <a:t>a </a:t>
            </a:r>
            <a:r>
              <a:rPr dirty="0" sz="700" spc="10">
                <a:latin typeface="Arial Unicode MS"/>
                <a:cs typeface="Arial Unicode MS"/>
              </a:rPr>
              <a:t>esta </a:t>
            </a:r>
            <a:r>
              <a:rPr dirty="0" sz="700" spc="5">
                <a:latin typeface="Arial Unicode MS"/>
                <a:cs typeface="Arial Unicode MS"/>
              </a:rPr>
              <a:t>sección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15">
                <a:latin typeface="Arial Unicode MS"/>
                <a:cs typeface="Arial Unicode MS"/>
              </a:rPr>
              <a:t>bus. Por </a:t>
            </a:r>
            <a:r>
              <a:rPr dirty="0" sz="700" spc="25">
                <a:latin typeface="Arial Unicode MS"/>
                <a:cs typeface="Arial Unicode MS"/>
              </a:rPr>
              <a:t>lo </a:t>
            </a:r>
            <a:r>
              <a:rPr dirty="0" sz="700" spc="30">
                <a:latin typeface="Arial Unicode MS"/>
                <a:cs typeface="Arial Unicode MS"/>
              </a:rPr>
              <a:t>tanto, </a:t>
            </a:r>
            <a:r>
              <a:rPr dirty="0" sz="700" spc="5">
                <a:latin typeface="Arial Unicode MS"/>
                <a:cs typeface="Arial Unicode MS"/>
              </a:rPr>
              <a:t>cada </a:t>
            </a:r>
            <a:r>
              <a:rPr dirty="0" sz="700" spc="20">
                <a:latin typeface="Arial Unicode MS"/>
                <a:cs typeface="Arial Unicode MS"/>
              </a:rPr>
              <a:t>relé de </a:t>
            </a:r>
            <a:r>
              <a:rPr dirty="0" sz="700" spc="25">
                <a:latin typeface="Arial Unicode MS"/>
                <a:cs typeface="Arial Unicode MS"/>
              </a:rPr>
              <a:t>sobrecorriente </a:t>
            </a:r>
            <a:r>
              <a:rPr dirty="0" sz="700" spc="20">
                <a:latin typeface="Arial Unicode MS"/>
                <a:cs typeface="Arial Unicode MS"/>
              </a:rPr>
              <a:t>debe coordinarse con </a:t>
            </a:r>
            <a:r>
              <a:rPr dirty="0" sz="700" spc="10">
                <a:latin typeface="Arial Unicode MS"/>
                <a:cs typeface="Arial Unicode MS"/>
              </a:rPr>
              <a:t>los </a:t>
            </a:r>
            <a:r>
              <a:rPr dirty="0" sz="700" spc="15">
                <a:latin typeface="Arial Unicode MS"/>
                <a:cs typeface="Arial Unicode MS"/>
              </a:rPr>
              <a:t> relés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sobrecorriente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estos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alimentadores.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-30">
                <a:latin typeface="Arial Unicode MS"/>
                <a:cs typeface="Arial Unicode MS"/>
              </a:rPr>
              <a:t>El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resultado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-5">
                <a:latin typeface="Arial Unicode MS"/>
                <a:cs typeface="Arial Unicode MS"/>
              </a:rPr>
              <a:t>es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eliminación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fallas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bus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con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retraso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el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tiempo.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38860" y="5799346"/>
            <a:ext cx="5650865" cy="1031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7100"/>
              </a:lnSpc>
              <a:spcBef>
                <a:spcPts val="100"/>
              </a:spcBef>
            </a:pPr>
            <a:r>
              <a:rPr dirty="0" sz="700" spc="-5">
                <a:latin typeface="Arial Unicode MS"/>
                <a:cs typeface="Arial Unicode MS"/>
              </a:rPr>
              <a:t>Los </a:t>
            </a:r>
            <a:r>
              <a:rPr dirty="0" sz="700" spc="15">
                <a:latin typeface="Arial Unicode MS"/>
                <a:cs typeface="Arial Unicode MS"/>
              </a:rPr>
              <a:t>esquemas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25">
                <a:latin typeface="Arial Unicode MS"/>
                <a:cs typeface="Arial Unicode MS"/>
              </a:rPr>
              <a:t>protección </a:t>
            </a:r>
            <a:r>
              <a:rPr dirty="0" sz="700" spc="20">
                <a:latin typeface="Arial Unicode MS"/>
                <a:cs typeface="Arial Unicode MS"/>
              </a:rPr>
              <a:t>diferencial parcial </a:t>
            </a:r>
            <a:r>
              <a:rPr dirty="0" sz="700" spc="-5">
                <a:latin typeface="Arial Unicode MS"/>
                <a:cs typeface="Arial Unicode MS"/>
              </a:rPr>
              <a:t>se </a:t>
            </a:r>
            <a:r>
              <a:rPr dirty="0" sz="700" spc="25">
                <a:latin typeface="Arial Unicode MS"/>
                <a:cs typeface="Arial Unicode MS"/>
              </a:rPr>
              <a:t>utilizan cuando </a:t>
            </a:r>
            <a:r>
              <a:rPr dirty="0" sz="700" spc="35">
                <a:latin typeface="Arial Unicode MS"/>
                <a:cs typeface="Arial Unicode MS"/>
              </a:rPr>
              <a:t>no </a:t>
            </a:r>
            <a:r>
              <a:rPr dirty="0" sz="700" spc="30">
                <a:latin typeface="Arial Unicode MS"/>
                <a:cs typeface="Arial Unicode MS"/>
              </a:rPr>
              <a:t>todos </a:t>
            </a:r>
            <a:r>
              <a:rPr dirty="0" sz="700" spc="10">
                <a:latin typeface="Arial Unicode MS"/>
                <a:cs typeface="Arial Unicode MS"/>
              </a:rPr>
              <a:t>los </a:t>
            </a:r>
            <a:r>
              <a:rPr dirty="0" sz="700" spc="20">
                <a:latin typeface="Arial Unicode MS"/>
                <a:cs typeface="Arial Unicode MS"/>
              </a:rPr>
              <a:t>circuitos derivados del bus </a:t>
            </a:r>
            <a:r>
              <a:rPr dirty="0" sz="700" spc="30">
                <a:latin typeface="Arial Unicode MS"/>
                <a:cs typeface="Arial Unicode MS"/>
              </a:rPr>
              <a:t>tienen </a:t>
            </a:r>
            <a:r>
              <a:rPr dirty="0" sz="700" spc="-55">
                <a:latin typeface="Arial Unicode MS"/>
                <a:cs typeface="Arial Unicode MS"/>
              </a:rPr>
              <a:t>TC </a:t>
            </a:r>
            <a:r>
              <a:rPr dirty="0" sz="700" spc="20">
                <a:latin typeface="Arial Unicode MS"/>
                <a:cs typeface="Arial Unicode MS"/>
              </a:rPr>
              <a:t>disponibles </a:t>
            </a:r>
            <a:r>
              <a:rPr dirty="0" sz="700" spc="25">
                <a:latin typeface="Arial Unicode MS"/>
                <a:cs typeface="Arial Unicode MS"/>
              </a:rPr>
              <a:t>para </a:t>
            </a:r>
            <a:r>
              <a:rPr dirty="0" sz="700" spc="30">
                <a:latin typeface="Arial Unicode MS"/>
                <a:cs typeface="Arial Unicode MS"/>
              </a:rPr>
              <a:t> proporcionar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una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zona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diferencial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completa.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Anteriormente,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estos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esquemas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5">
                <a:latin typeface="Arial Unicode MS"/>
                <a:cs typeface="Arial Unicode MS"/>
              </a:rPr>
              <a:t>también</a:t>
            </a:r>
            <a:r>
              <a:rPr dirty="0" sz="700" spc="-5">
                <a:latin typeface="Arial Unicode MS"/>
                <a:cs typeface="Arial Unicode MS"/>
              </a:rPr>
              <a:t> se </a:t>
            </a:r>
            <a:r>
              <a:rPr dirty="0" sz="700" spc="20">
                <a:latin typeface="Arial Unicode MS"/>
                <a:cs typeface="Arial Unicode MS"/>
              </a:rPr>
              <a:t>usaban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cuando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los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-55">
                <a:latin typeface="Arial Unicode MS"/>
                <a:cs typeface="Arial Unicode MS"/>
              </a:rPr>
              <a:t>CT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alimentación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tenían </a:t>
            </a:r>
            <a:r>
              <a:rPr dirty="0" sz="700" spc="-18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relaciones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5">
                <a:latin typeface="Arial Unicode MS"/>
                <a:cs typeface="Arial Unicode MS"/>
              </a:rPr>
              <a:t>y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65">
                <a:latin typeface="Arial Unicode MS"/>
                <a:cs typeface="Arial Unicode MS"/>
              </a:rPr>
              <a:t>/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o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características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-55">
                <a:latin typeface="Arial Unicode MS"/>
                <a:cs typeface="Arial Unicode MS"/>
              </a:rPr>
              <a:t>CT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diferentes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los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-55">
                <a:latin typeface="Arial Unicode MS"/>
                <a:cs typeface="Arial Unicode MS"/>
              </a:rPr>
              <a:t>CT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instalados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los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circuitos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fuente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5">
                <a:latin typeface="Arial Unicode MS"/>
                <a:cs typeface="Arial Unicode MS"/>
              </a:rPr>
              <a:t>y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el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interruptor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bustie,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lo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que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hacía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que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los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-55">
                <a:latin typeface="Arial Unicode MS"/>
                <a:cs typeface="Arial Unicode MS"/>
              </a:rPr>
              <a:t>CT </a:t>
            </a:r>
            <a:r>
              <a:rPr dirty="0" sz="700" spc="-18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alimentación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5">
                <a:latin typeface="Arial Unicode MS"/>
                <a:cs typeface="Arial Unicode MS"/>
              </a:rPr>
              <a:t>no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fueran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adecuados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para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protección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diferencial.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-5">
                <a:latin typeface="Arial Unicode MS"/>
                <a:cs typeface="Arial Unicode MS"/>
              </a:rPr>
              <a:t>Sin </a:t>
            </a:r>
            <a:r>
              <a:rPr dirty="0" sz="700" spc="30">
                <a:latin typeface="Arial Unicode MS"/>
                <a:cs typeface="Arial Unicode MS"/>
              </a:rPr>
              <a:t>embargo,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los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relés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modernos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basados</a:t>
            </a:r>
            <a:r>
              <a:rPr dirty="0" sz="700" spc="17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microprocesadores </a:t>
            </a:r>
            <a:r>
              <a:rPr dirty="0" sz="700" spc="-18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pueden tolerar </a:t>
            </a:r>
            <a:r>
              <a:rPr dirty="0" sz="700" spc="40">
                <a:latin typeface="Arial Unicode MS"/>
                <a:cs typeface="Arial Unicode MS"/>
              </a:rPr>
              <a:t>un </a:t>
            </a:r>
            <a:r>
              <a:rPr dirty="0" sz="700" spc="15">
                <a:latin typeface="Arial Unicode MS"/>
                <a:cs typeface="Arial Unicode MS"/>
              </a:rPr>
              <a:t>desajuste </a:t>
            </a:r>
            <a:r>
              <a:rPr dirty="0" sz="700" spc="20">
                <a:latin typeface="Arial Unicode MS"/>
                <a:cs typeface="Arial Unicode MS"/>
              </a:rPr>
              <a:t>de relación de </a:t>
            </a:r>
            <a:r>
              <a:rPr dirty="0" sz="700" spc="15">
                <a:latin typeface="Arial Unicode MS"/>
                <a:cs typeface="Arial Unicode MS"/>
              </a:rPr>
              <a:t>hasta </a:t>
            </a:r>
            <a:r>
              <a:rPr dirty="0" sz="700" spc="5">
                <a:latin typeface="Arial Unicode MS"/>
                <a:cs typeface="Arial Unicode MS"/>
              </a:rPr>
              <a:t>10: </a:t>
            </a:r>
            <a:r>
              <a:rPr dirty="0" sz="700" spc="10">
                <a:latin typeface="Arial Unicode MS"/>
                <a:cs typeface="Arial Unicode MS"/>
              </a:rPr>
              <a:t>1 </a:t>
            </a:r>
            <a:r>
              <a:rPr dirty="0" sz="700" spc="5">
                <a:latin typeface="Arial Unicode MS"/>
                <a:cs typeface="Arial Unicode MS"/>
              </a:rPr>
              <a:t>y </a:t>
            </a:r>
            <a:r>
              <a:rPr dirty="0" sz="700" spc="-5">
                <a:latin typeface="Arial Unicode MS"/>
                <a:cs typeface="Arial Unicode MS"/>
              </a:rPr>
              <a:t>se </a:t>
            </a:r>
            <a:r>
              <a:rPr dirty="0" sz="700" spc="30">
                <a:latin typeface="Arial Unicode MS"/>
                <a:cs typeface="Arial Unicode MS"/>
              </a:rPr>
              <a:t>pueden </a:t>
            </a:r>
            <a:r>
              <a:rPr dirty="0" sz="700" spc="20">
                <a:latin typeface="Arial Unicode MS"/>
                <a:cs typeface="Arial Unicode MS"/>
              </a:rPr>
              <a:t>aplicar en </a:t>
            </a:r>
            <a:r>
              <a:rPr dirty="0" sz="700" spc="10">
                <a:latin typeface="Arial Unicode MS"/>
                <a:cs typeface="Arial Unicode MS"/>
              </a:rPr>
              <a:t>este escenario. </a:t>
            </a:r>
            <a:r>
              <a:rPr dirty="0" sz="700" spc="-5">
                <a:latin typeface="Arial Unicode MS"/>
                <a:cs typeface="Arial Unicode MS"/>
              </a:rPr>
              <a:t>Los </a:t>
            </a:r>
            <a:r>
              <a:rPr dirty="0" sz="700" spc="15">
                <a:latin typeface="Arial Unicode MS"/>
                <a:cs typeface="Arial Unicode MS"/>
              </a:rPr>
              <a:t>esquemas diferenciales </a:t>
            </a:r>
            <a:r>
              <a:rPr dirty="0" sz="700" spc="10">
                <a:latin typeface="Arial Unicode MS"/>
                <a:cs typeface="Arial Unicode MS"/>
              </a:rPr>
              <a:t>parciales </a:t>
            </a:r>
            <a:r>
              <a:rPr dirty="0" sz="700" spc="-5">
                <a:latin typeface="Arial Unicode MS"/>
                <a:cs typeface="Arial Unicode MS"/>
              </a:rPr>
              <a:t>se </a:t>
            </a:r>
            <a:r>
              <a:rPr dirty="0" sz="700" spc="-180">
                <a:latin typeface="Arial Unicode MS"/>
                <a:cs typeface="Arial Unicode MS"/>
              </a:rPr>
              <a:t> </a:t>
            </a:r>
            <a:r>
              <a:rPr dirty="0" sz="700" spc="35">
                <a:latin typeface="Arial Unicode MS"/>
                <a:cs typeface="Arial Unicode MS"/>
              </a:rPr>
              <a:t>limitan</a:t>
            </a:r>
            <a:r>
              <a:rPr dirty="0" sz="700" spc="-20">
                <a:latin typeface="Arial Unicode MS"/>
                <a:cs typeface="Arial Unicode MS"/>
              </a:rPr>
              <a:t> </a:t>
            </a:r>
            <a:r>
              <a:rPr dirty="0" sz="700" spc="35">
                <a:latin typeface="Arial Unicode MS"/>
                <a:cs typeface="Arial Unicode MS"/>
              </a:rPr>
              <a:t>mejor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protección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respaldo.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900" y="949452"/>
            <a:ext cx="4800600" cy="360121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089396" y="453643"/>
            <a:ext cx="70104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Tahoma"/>
                <a:cs typeface="Tahoma"/>
              </a:rPr>
              <a:t>Protección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de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r>
              <a:rPr dirty="0" spc="10"/>
              <a:t>35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38859" y="4809991"/>
            <a:ext cx="5586095" cy="1534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6700"/>
              </a:lnSpc>
              <a:spcBef>
                <a:spcPts val="100"/>
              </a:spcBef>
            </a:pPr>
            <a:r>
              <a:rPr dirty="0" sz="750" spc="15">
                <a:latin typeface="Arial Unicode MS"/>
                <a:cs typeface="Arial Unicode MS"/>
              </a:rPr>
              <a:t>Una </a:t>
            </a:r>
            <a:r>
              <a:rPr dirty="0" sz="750" spc="25">
                <a:latin typeface="Arial Unicode MS"/>
                <a:cs typeface="Arial Unicode MS"/>
              </a:rPr>
              <a:t>alternativa </a:t>
            </a:r>
            <a:r>
              <a:rPr dirty="0" sz="750">
                <a:latin typeface="Arial Unicode MS"/>
                <a:cs typeface="Arial Unicode MS"/>
              </a:rPr>
              <a:t>a </a:t>
            </a:r>
            <a:r>
              <a:rPr dirty="0" sz="750" spc="15">
                <a:latin typeface="Arial Unicode MS"/>
                <a:cs typeface="Arial Unicode MS"/>
              </a:rPr>
              <a:t>la </a:t>
            </a:r>
            <a:r>
              <a:rPr dirty="0" sz="750" spc="25">
                <a:latin typeface="Arial Unicode MS"/>
                <a:cs typeface="Arial Unicode MS"/>
              </a:rPr>
              <a:t>protección diferencial del </a:t>
            </a:r>
            <a:r>
              <a:rPr dirty="0" sz="750" spc="20">
                <a:latin typeface="Arial Unicode MS"/>
                <a:cs typeface="Arial Unicode MS"/>
              </a:rPr>
              <a:t>bus </a:t>
            </a:r>
            <a:r>
              <a:rPr dirty="0" sz="750" spc="-5">
                <a:latin typeface="Arial Unicode MS"/>
                <a:cs typeface="Arial Unicode MS"/>
              </a:rPr>
              <a:t>es </a:t>
            </a:r>
            <a:r>
              <a:rPr dirty="0" sz="750" spc="45">
                <a:latin typeface="Arial Unicode MS"/>
                <a:cs typeface="Arial Unicode MS"/>
              </a:rPr>
              <a:t>un </a:t>
            </a:r>
            <a:r>
              <a:rPr dirty="0" sz="750" spc="20">
                <a:latin typeface="Arial Unicode MS"/>
                <a:cs typeface="Arial Unicode MS"/>
              </a:rPr>
              <a:t>esquema </a:t>
            </a:r>
            <a:r>
              <a:rPr dirty="0" sz="750" spc="25">
                <a:latin typeface="Arial Unicode MS"/>
                <a:cs typeface="Arial Unicode MS"/>
              </a:rPr>
              <a:t>de enclavamiento de </a:t>
            </a:r>
            <a:r>
              <a:rPr dirty="0" sz="750" spc="10">
                <a:latin typeface="Arial Unicode MS"/>
                <a:cs typeface="Arial Unicode MS"/>
              </a:rPr>
              <a:t>zona, </a:t>
            </a:r>
            <a:r>
              <a:rPr dirty="0" sz="750" spc="30">
                <a:latin typeface="Arial Unicode MS"/>
                <a:cs typeface="Arial Unicode MS"/>
              </a:rPr>
              <a:t>que </a:t>
            </a:r>
            <a:r>
              <a:rPr dirty="0" sz="750" spc="20">
                <a:latin typeface="Arial Unicode MS"/>
                <a:cs typeface="Arial Unicode MS"/>
              </a:rPr>
              <a:t>utiliza </a:t>
            </a:r>
            <a:r>
              <a:rPr dirty="0" sz="750" spc="35">
                <a:latin typeface="Arial Unicode MS"/>
                <a:cs typeface="Arial Unicode MS"/>
              </a:rPr>
              <a:t>información </a:t>
            </a:r>
            <a:r>
              <a:rPr dirty="0" sz="750" spc="25">
                <a:latin typeface="Arial Unicode MS"/>
                <a:cs typeface="Arial Unicode MS"/>
              </a:rPr>
              <a:t>de </a:t>
            </a:r>
            <a:r>
              <a:rPr dirty="0" sz="750" spc="15">
                <a:latin typeface="Arial Unicode MS"/>
                <a:cs typeface="Arial Unicode MS"/>
              </a:rPr>
              <a:t>los </a:t>
            </a:r>
            <a:r>
              <a:rPr dirty="0" sz="750" spc="-19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relés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en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cada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40">
                <a:latin typeface="Arial Unicode MS"/>
                <a:cs typeface="Arial Unicode MS"/>
              </a:rPr>
              <a:t>uno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los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circuitos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derivados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del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bus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para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determinar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si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una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falla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-5">
                <a:latin typeface="Arial Unicode MS"/>
                <a:cs typeface="Arial Unicode MS"/>
              </a:rPr>
              <a:t>es </a:t>
            </a:r>
            <a:r>
              <a:rPr dirty="0" sz="750" spc="35">
                <a:latin typeface="Arial Unicode MS"/>
                <a:cs typeface="Arial Unicode MS"/>
              </a:rPr>
              <a:t>interna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o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externa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al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bus.</a:t>
            </a:r>
            <a:r>
              <a:rPr dirty="0" sz="750" spc="-5">
                <a:latin typeface="Arial Unicode MS"/>
                <a:cs typeface="Arial Unicode MS"/>
              </a:rPr>
              <a:t> Cada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relé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envía </a:t>
            </a:r>
            <a:r>
              <a:rPr dirty="0" sz="750" spc="10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información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estado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en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su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circuito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derivado.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Para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buses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con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múltiples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fuentes,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el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esquema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requiere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relés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direccionales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en </a:t>
            </a:r>
            <a:r>
              <a:rPr dirty="0" sz="750" spc="-19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los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circuitos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fuente.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-20">
                <a:latin typeface="Arial Unicode MS"/>
                <a:cs typeface="Arial Unicode MS"/>
              </a:rPr>
              <a:t>En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sistemas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radiales,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el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esquema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requiere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solo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relés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sobrecorriente.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Para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implementar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este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esquema </a:t>
            </a:r>
            <a:r>
              <a:rPr dirty="0" sz="750" spc="-19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con </a:t>
            </a:r>
            <a:r>
              <a:rPr dirty="0" sz="750" spc="15">
                <a:latin typeface="Arial Unicode MS"/>
                <a:cs typeface="Arial Unicode MS"/>
              </a:rPr>
              <a:t>los </a:t>
            </a:r>
            <a:r>
              <a:rPr dirty="0" sz="750" spc="20">
                <a:latin typeface="Arial Unicode MS"/>
                <a:cs typeface="Arial Unicode MS"/>
              </a:rPr>
              <a:t>dispositivos </a:t>
            </a:r>
            <a:r>
              <a:rPr dirty="0" sz="750" spc="15">
                <a:latin typeface="Arial Unicode MS"/>
                <a:cs typeface="Arial Unicode MS"/>
              </a:rPr>
              <a:t>existentes, </a:t>
            </a:r>
            <a:r>
              <a:rPr dirty="0" sz="750" spc="25">
                <a:latin typeface="Arial Unicode MS"/>
                <a:cs typeface="Arial Unicode MS"/>
              </a:rPr>
              <a:t>utilice </a:t>
            </a:r>
            <a:r>
              <a:rPr dirty="0" sz="750" spc="15">
                <a:latin typeface="Arial Unicode MS"/>
                <a:cs typeface="Arial Unicode MS"/>
              </a:rPr>
              <a:t>los </a:t>
            </a:r>
            <a:r>
              <a:rPr dirty="0" sz="750" spc="25">
                <a:latin typeface="Arial Unicode MS"/>
                <a:cs typeface="Arial Unicode MS"/>
              </a:rPr>
              <a:t>elementos </a:t>
            </a:r>
            <a:r>
              <a:rPr dirty="0" sz="750" spc="15">
                <a:latin typeface="Arial Unicode MS"/>
                <a:cs typeface="Arial Unicode MS"/>
              </a:rPr>
              <a:t>direccionales </a:t>
            </a:r>
            <a:r>
              <a:rPr dirty="0" sz="750" spc="5">
                <a:latin typeface="Arial Unicode MS"/>
                <a:cs typeface="Arial Unicode MS"/>
              </a:rPr>
              <a:t>y </a:t>
            </a:r>
            <a:r>
              <a:rPr dirty="0" sz="750" spc="25">
                <a:latin typeface="Arial Unicode MS"/>
                <a:cs typeface="Arial Unicode MS"/>
              </a:rPr>
              <a:t>de </a:t>
            </a:r>
            <a:r>
              <a:rPr dirty="0" sz="750" spc="30">
                <a:latin typeface="Arial Unicode MS"/>
                <a:cs typeface="Arial Unicode MS"/>
              </a:rPr>
              <a:t>sobrecorriente </a:t>
            </a:r>
            <a:r>
              <a:rPr dirty="0" sz="750" spc="20">
                <a:latin typeface="Arial Unicode MS"/>
                <a:cs typeface="Arial Unicode MS"/>
              </a:rPr>
              <a:t>disponibles </a:t>
            </a:r>
            <a:r>
              <a:rPr dirty="0" sz="750" spc="25">
                <a:latin typeface="Arial Unicode MS"/>
                <a:cs typeface="Arial Unicode MS"/>
              </a:rPr>
              <a:t>en </a:t>
            </a:r>
            <a:r>
              <a:rPr dirty="0" sz="750" spc="15">
                <a:latin typeface="Arial Unicode MS"/>
                <a:cs typeface="Arial Unicode MS"/>
              </a:rPr>
              <a:t>los relés </a:t>
            </a:r>
            <a:r>
              <a:rPr dirty="0" sz="750" spc="35">
                <a:latin typeface="Arial Unicode MS"/>
                <a:cs typeface="Arial Unicode MS"/>
              </a:rPr>
              <a:t>multifunción </a:t>
            </a:r>
            <a:r>
              <a:rPr dirty="0" sz="750" spc="4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del circuito </a:t>
            </a:r>
            <a:r>
              <a:rPr dirty="0" sz="750" spc="20">
                <a:latin typeface="Arial Unicode MS"/>
                <a:cs typeface="Arial Unicode MS"/>
              </a:rPr>
              <a:t>derivado. </a:t>
            </a:r>
            <a:r>
              <a:rPr dirty="0" sz="750" spc="-30">
                <a:latin typeface="Arial Unicode MS"/>
                <a:cs typeface="Arial Unicode MS"/>
              </a:rPr>
              <a:t>El </a:t>
            </a:r>
            <a:r>
              <a:rPr dirty="0" sz="750" spc="35">
                <a:latin typeface="Arial Unicode MS"/>
                <a:cs typeface="Arial Unicode MS"/>
              </a:rPr>
              <a:t>rendimiento </a:t>
            </a:r>
            <a:r>
              <a:rPr dirty="0" sz="750" spc="25">
                <a:latin typeface="Arial Unicode MS"/>
                <a:cs typeface="Arial Unicode MS"/>
              </a:rPr>
              <a:t>de </a:t>
            </a:r>
            <a:r>
              <a:rPr dirty="0" sz="750" spc="10">
                <a:latin typeface="Arial Unicode MS"/>
                <a:cs typeface="Arial Unicode MS"/>
              </a:rPr>
              <a:t>este </a:t>
            </a:r>
            <a:r>
              <a:rPr dirty="0" sz="750" spc="20">
                <a:latin typeface="Arial Unicode MS"/>
                <a:cs typeface="Arial Unicode MS"/>
              </a:rPr>
              <a:t>esquema </a:t>
            </a:r>
            <a:r>
              <a:rPr dirty="0" sz="750" spc="-5">
                <a:latin typeface="Arial Unicode MS"/>
                <a:cs typeface="Arial Unicode MS"/>
              </a:rPr>
              <a:t>es casi </a:t>
            </a:r>
            <a:r>
              <a:rPr dirty="0" sz="750" spc="30">
                <a:latin typeface="Arial Unicode MS"/>
                <a:cs typeface="Arial Unicode MS"/>
              </a:rPr>
              <a:t>independiente </a:t>
            </a:r>
            <a:r>
              <a:rPr dirty="0" sz="750" spc="25">
                <a:latin typeface="Arial Unicode MS"/>
                <a:cs typeface="Arial Unicode MS"/>
              </a:rPr>
              <a:t>de </a:t>
            </a:r>
            <a:r>
              <a:rPr dirty="0" sz="750" spc="15">
                <a:latin typeface="Arial Unicode MS"/>
                <a:cs typeface="Arial Unicode MS"/>
              </a:rPr>
              <a:t>la </a:t>
            </a:r>
            <a:r>
              <a:rPr dirty="0" sz="750" spc="20">
                <a:latin typeface="Arial Unicode MS"/>
                <a:cs typeface="Arial Unicode MS"/>
              </a:rPr>
              <a:t>relación, </a:t>
            </a:r>
            <a:r>
              <a:rPr dirty="0" sz="750">
                <a:latin typeface="Arial Unicode MS"/>
                <a:cs typeface="Arial Unicode MS"/>
              </a:rPr>
              <a:t>las </a:t>
            </a:r>
            <a:r>
              <a:rPr dirty="0" sz="750" spc="10">
                <a:latin typeface="Arial Unicode MS"/>
                <a:cs typeface="Arial Unicode MS"/>
              </a:rPr>
              <a:t>características </a:t>
            </a:r>
            <a:r>
              <a:rPr dirty="0" sz="750" spc="5">
                <a:latin typeface="Arial Unicode MS"/>
                <a:cs typeface="Arial Unicode MS"/>
              </a:rPr>
              <a:t>y </a:t>
            </a:r>
            <a:r>
              <a:rPr dirty="0" sz="750" spc="15">
                <a:latin typeface="Arial Unicode MS"/>
                <a:cs typeface="Arial Unicode MS"/>
              </a:rPr>
              <a:t>el </a:t>
            </a:r>
            <a:r>
              <a:rPr dirty="0" sz="750" spc="20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rendimiento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los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-40">
                <a:latin typeface="Arial Unicode MS"/>
                <a:cs typeface="Arial Unicode MS"/>
              </a:rPr>
              <a:t>TC.</a:t>
            </a:r>
            <a:r>
              <a:rPr dirty="0" sz="750" spc="-10">
                <a:latin typeface="Arial Unicode MS"/>
                <a:cs typeface="Arial Unicode MS"/>
              </a:rPr>
              <a:t> Esta </a:t>
            </a:r>
            <a:r>
              <a:rPr dirty="0" sz="750" spc="25">
                <a:latin typeface="Arial Unicode MS"/>
                <a:cs typeface="Arial Unicode MS"/>
              </a:rPr>
              <a:t>independencia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sustancial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hace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que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el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esquema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-5">
                <a:latin typeface="Arial Unicode MS"/>
                <a:cs typeface="Arial Unicode MS"/>
              </a:rPr>
              <a:t>sea </a:t>
            </a:r>
            <a:r>
              <a:rPr dirty="0" sz="750" spc="20">
                <a:latin typeface="Arial Unicode MS"/>
                <a:cs typeface="Arial Unicode MS"/>
              </a:rPr>
              <a:t>adecuado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para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subestaciones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que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tienen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-55">
                <a:latin typeface="Arial Unicode MS"/>
                <a:cs typeface="Arial Unicode MS"/>
              </a:rPr>
              <a:t>TC </a:t>
            </a:r>
            <a:r>
              <a:rPr dirty="0" sz="750" spc="-5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 diferentes </a:t>
            </a:r>
            <a:r>
              <a:rPr dirty="0" sz="750" spc="30">
                <a:latin typeface="Arial Unicode MS"/>
                <a:cs typeface="Arial Unicode MS"/>
              </a:rPr>
              <a:t>tipos </a:t>
            </a:r>
            <a:r>
              <a:rPr dirty="0" sz="750" spc="5">
                <a:latin typeface="Arial Unicode MS"/>
                <a:cs typeface="Arial Unicode MS"/>
              </a:rPr>
              <a:t>y </a:t>
            </a:r>
            <a:r>
              <a:rPr dirty="0" sz="750" spc="70">
                <a:latin typeface="Arial Unicode MS"/>
                <a:cs typeface="Arial Unicode MS"/>
              </a:rPr>
              <a:t>/ </a:t>
            </a:r>
            <a:r>
              <a:rPr dirty="0" sz="750" spc="35">
                <a:latin typeface="Arial Unicode MS"/>
                <a:cs typeface="Arial Unicode MS"/>
              </a:rPr>
              <a:t>o </a:t>
            </a:r>
            <a:r>
              <a:rPr dirty="0" sz="750" spc="25">
                <a:latin typeface="Arial Unicode MS"/>
                <a:cs typeface="Arial Unicode MS"/>
              </a:rPr>
              <a:t>proporciones, </a:t>
            </a:r>
            <a:r>
              <a:rPr dirty="0" sz="750" spc="20">
                <a:latin typeface="Arial Unicode MS"/>
                <a:cs typeface="Arial Unicode MS"/>
              </a:rPr>
              <a:t>especialmente </a:t>
            </a:r>
            <a:r>
              <a:rPr dirty="0" sz="750" spc="25">
                <a:latin typeface="Arial Unicode MS"/>
                <a:cs typeface="Arial Unicode MS"/>
              </a:rPr>
              <a:t>cuando </a:t>
            </a:r>
            <a:r>
              <a:rPr dirty="0" sz="750" spc="40">
                <a:latin typeface="Arial Unicode MS"/>
                <a:cs typeface="Arial Unicode MS"/>
              </a:rPr>
              <a:t>no </a:t>
            </a:r>
            <a:r>
              <a:rPr dirty="0" sz="750" spc="-5">
                <a:latin typeface="Arial Unicode MS"/>
                <a:cs typeface="Arial Unicode MS"/>
              </a:rPr>
              <a:t>se </a:t>
            </a:r>
            <a:r>
              <a:rPr dirty="0" sz="750" spc="30">
                <a:latin typeface="Arial Unicode MS"/>
                <a:cs typeface="Arial Unicode MS"/>
              </a:rPr>
              <a:t>requiere una </a:t>
            </a:r>
            <a:r>
              <a:rPr dirty="0" sz="750" spc="20">
                <a:latin typeface="Arial Unicode MS"/>
                <a:cs typeface="Arial Unicode MS"/>
              </a:rPr>
              <a:t>alta </a:t>
            </a:r>
            <a:r>
              <a:rPr dirty="0" sz="750" spc="15">
                <a:latin typeface="Arial Unicode MS"/>
                <a:cs typeface="Arial Unicode MS"/>
              </a:rPr>
              <a:t>velocidad </a:t>
            </a:r>
            <a:r>
              <a:rPr dirty="0" sz="750" spc="25">
                <a:latin typeface="Arial Unicode MS"/>
                <a:cs typeface="Arial Unicode MS"/>
              </a:rPr>
              <a:t>de </a:t>
            </a:r>
            <a:r>
              <a:rPr dirty="0" sz="750" spc="30">
                <a:latin typeface="Arial Unicode MS"/>
                <a:cs typeface="Arial Unicode MS"/>
              </a:rPr>
              <a:t>funcionamiento. </a:t>
            </a:r>
            <a:r>
              <a:rPr dirty="0" sz="750" spc="-5">
                <a:latin typeface="Arial Unicode MS"/>
                <a:cs typeface="Arial Unicode MS"/>
              </a:rPr>
              <a:t>Los 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esquemas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enclavamiento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zona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son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aplicables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solo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para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configuraciones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45">
                <a:latin typeface="Arial Unicode MS"/>
                <a:cs typeface="Arial Unicode MS"/>
              </a:rPr>
              <a:t>un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solo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40">
                <a:latin typeface="Arial Unicode MS"/>
                <a:cs typeface="Arial Unicode MS"/>
              </a:rPr>
              <a:t>interruptor.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900" y="949452"/>
            <a:ext cx="4800600" cy="360121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089396" y="453643"/>
            <a:ext cx="70104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Tahoma"/>
                <a:cs typeface="Tahoma"/>
              </a:rPr>
              <a:t>Protección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de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r>
              <a:rPr dirty="0" spc="10"/>
              <a:t>36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38860" y="4811261"/>
            <a:ext cx="5467985" cy="23107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61340">
              <a:lnSpc>
                <a:spcPct val="137500"/>
              </a:lnSpc>
              <a:spcBef>
                <a:spcPts val="100"/>
              </a:spcBef>
            </a:pPr>
            <a:r>
              <a:rPr dirty="0" sz="800" spc="-15">
                <a:latin typeface="Arial Unicode MS"/>
                <a:cs typeface="Arial Unicode MS"/>
              </a:rPr>
              <a:t>La </a:t>
            </a:r>
            <a:r>
              <a:rPr dirty="0" sz="800" spc="40">
                <a:latin typeface="Arial Unicode MS"/>
                <a:cs typeface="Arial Unicode MS"/>
              </a:rPr>
              <a:t>figura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la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diapositiva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muestra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45">
                <a:latin typeface="Arial Unicode MS"/>
                <a:cs typeface="Arial Unicode MS"/>
              </a:rPr>
              <a:t>un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ejemplo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45">
                <a:latin typeface="Arial Unicode MS"/>
                <a:cs typeface="Arial Unicode MS"/>
              </a:rPr>
              <a:t>un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esquema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protección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bus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-30">
                <a:latin typeface="Arial Unicode MS"/>
                <a:cs typeface="Arial Unicode MS"/>
              </a:rPr>
              <a:t>DCB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y</a:t>
            </a:r>
            <a:r>
              <a:rPr dirty="0" sz="800" spc="-10">
                <a:latin typeface="Arial Unicode MS"/>
                <a:cs typeface="Arial Unicode MS"/>
              </a:rPr>
              <a:t> se </a:t>
            </a:r>
            <a:r>
              <a:rPr dirty="0" sz="800" spc="15">
                <a:latin typeface="Arial Unicode MS"/>
                <a:cs typeface="Arial Unicode MS"/>
              </a:rPr>
              <a:t>explica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a </a:t>
            </a:r>
            <a:r>
              <a:rPr dirty="0" sz="800" spc="-204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continuación:</a:t>
            </a:r>
            <a:endParaRPr sz="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00">
              <a:latin typeface="Arial Unicode MS"/>
              <a:cs typeface="Arial Unicode MS"/>
            </a:endParaRPr>
          </a:p>
          <a:p>
            <a:pPr marL="469900" indent="-228600">
              <a:lnSpc>
                <a:spcPct val="100000"/>
              </a:lnSpc>
              <a:buSzPct val="146666"/>
              <a:buChar char="•"/>
              <a:tabLst>
                <a:tab pos="469265" algn="l"/>
                <a:tab pos="469900" algn="l"/>
              </a:tabLst>
            </a:pPr>
            <a:r>
              <a:rPr dirty="0" sz="750" spc="5">
                <a:latin typeface="Arial Unicode MS"/>
                <a:cs typeface="Arial Unicode MS"/>
              </a:rPr>
              <a:t>Dos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circuitos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fuente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y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cuatro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circuitos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carga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(tres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los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cuales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son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alimentadores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radiales)</a:t>
            </a:r>
            <a:r>
              <a:rPr dirty="0" sz="750" spc="-5">
                <a:latin typeface="Arial Unicode MS"/>
                <a:cs typeface="Arial Unicode MS"/>
              </a:rPr>
              <a:t> se </a:t>
            </a:r>
            <a:r>
              <a:rPr dirty="0" sz="750" spc="20">
                <a:latin typeface="Arial Unicode MS"/>
                <a:cs typeface="Arial Unicode MS"/>
              </a:rPr>
              <a:t>conectan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al</a:t>
            </a:r>
            <a:endParaRPr sz="75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720"/>
              </a:spcBef>
            </a:pPr>
            <a:r>
              <a:rPr dirty="0" sz="450" spc="15">
                <a:latin typeface="Arial Unicode MS"/>
                <a:cs typeface="Arial Unicode MS"/>
              </a:rPr>
              <a:t>autobús</a:t>
            </a:r>
            <a:endParaRPr sz="4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6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50">
              <a:latin typeface="Arial Unicode MS"/>
              <a:cs typeface="Arial Unicode MS"/>
            </a:endParaRPr>
          </a:p>
          <a:p>
            <a:pPr marL="469900" indent="-228600">
              <a:lnSpc>
                <a:spcPct val="100000"/>
              </a:lnSpc>
              <a:spcBef>
                <a:spcPts val="5"/>
              </a:spcBef>
              <a:buSzPct val="146666"/>
              <a:buChar char="•"/>
              <a:tabLst>
                <a:tab pos="469265" algn="l"/>
                <a:tab pos="469900" algn="l"/>
              </a:tabLst>
            </a:pPr>
            <a:r>
              <a:rPr dirty="0" sz="750" spc="-5">
                <a:latin typeface="Arial Unicode MS"/>
                <a:cs typeface="Arial Unicode MS"/>
              </a:rPr>
              <a:t>Los </a:t>
            </a:r>
            <a:r>
              <a:rPr dirty="0" sz="750" spc="25">
                <a:latin typeface="Arial Unicode MS"/>
                <a:cs typeface="Arial Unicode MS"/>
              </a:rPr>
              <a:t>elementos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direccionales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sobrecorriente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-10">
                <a:latin typeface="Arial Unicode MS"/>
                <a:cs typeface="Arial Unicode MS"/>
              </a:rPr>
              <a:t>(67)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protegen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los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dos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circuitos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fuente;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instantáneo</a:t>
            </a:r>
            <a:endParaRPr sz="75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470"/>
              </a:spcBef>
            </a:pPr>
            <a:r>
              <a:rPr dirty="0" sz="700" spc="25">
                <a:latin typeface="Arial Unicode MS"/>
                <a:cs typeface="Arial Unicode MS"/>
              </a:rPr>
              <a:t>elementos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sobrecorriente</a:t>
            </a:r>
            <a:r>
              <a:rPr dirty="0" sz="700" spc="-10">
                <a:latin typeface="Arial Unicode MS"/>
                <a:cs typeface="Arial Unicode MS"/>
              </a:rPr>
              <a:t> (50) </a:t>
            </a:r>
            <a:r>
              <a:rPr dirty="0" sz="700" spc="35">
                <a:latin typeface="Arial Unicode MS"/>
                <a:cs typeface="Arial Unicode MS"/>
              </a:rPr>
              <a:t>protegen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los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tres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alimentadores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radiales</a:t>
            </a:r>
            <a:endParaRPr sz="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900">
              <a:latin typeface="Arial Unicode MS"/>
              <a:cs typeface="Arial Unicode MS"/>
            </a:endParaRPr>
          </a:p>
          <a:p>
            <a:pPr marL="469900" indent="-228600">
              <a:lnSpc>
                <a:spcPct val="100000"/>
              </a:lnSpc>
              <a:buSzPct val="146666"/>
              <a:buChar char="•"/>
              <a:tabLst>
                <a:tab pos="469265" algn="l"/>
                <a:tab pos="469900" algn="l"/>
              </a:tabLst>
            </a:pPr>
            <a:r>
              <a:rPr dirty="0" sz="750" spc="-30">
                <a:latin typeface="Arial Unicode MS"/>
                <a:cs typeface="Arial Unicode MS"/>
              </a:rPr>
              <a:t>El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cuarto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circuito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carga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incluye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45">
                <a:latin typeface="Arial Unicode MS"/>
                <a:cs typeface="Arial Unicode MS"/>
              </a:rPr>
              <a:t>un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autotransformador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que</a:t>
            </a:r>
            <a:r>
              <a:rPr dirty="0" sz="750" spc="-5">
                <a:latin typeface="Arial Unicode MS"/>
                <a:cs typeface="Arial Unicode MS"/>
              </a:rPr>
              <a:t> es </a:t>
            </a:r>
            <a:r>
              <a:rPr dirty="0" sz="750" spc="30">
                <a:latin typeface="Arial Unicode MS"/>
                <a:cs typeface="Arial Unicode MS"/>
              </a:rPr>
              <a:t>una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fuente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secuencia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cero,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45">
                <a:latin typeface="Arial Unicode MS"/>
                <a:cs typeface="Arial Unicode MS"/>
              </a:rPr>
              <a:t>por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lo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que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utiliza</a:t>
            </a:r>
            <a:endParaRPr sz="75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470"/>
              </a:spcBef>
            </a:pPr>
            <a:r>
              <a:rPr dirty="0" sz="700" spc="40">
                <a:latin typeface="Arial Unicode MS"/>
                <a:cs typeface="Arial Unicode MS"/>
              </a:rPr>
              <a:t>un</a:t>
            </a:r>
            <a:r>
              <a:rPr dirty="0" sz="700" spc="-2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elemento</a:t>
            </a:r>
            <a:r>
              <a:rPr dirty="0" sz="700" spc="-2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2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sobrecorriente</a:t>
            </a:r>
            <a:r>
              <a:rPr dirty="0" sz="700" spc="-2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direccional</a:t>
            </a:r>
            <a:endParaRPr sz="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650">
              <a:latin typeface="Arial Unicode MS"/>
              <a:cs typeface="Arial Unicode MS"/>
            </a:endParaRPr>
          </a:p>
          <a:p>
            <a:pPr marL="469900" marR="419734" indent="-228600">
              <a:lnSpc>
                <a:spcPct val="146700"/>
              </a:lnSpc>
              <a:buSzPct val="146666"/>
              <a:buChar char="•"/>
              <a:tabLst>
                <a:tab pos="469265" algn="l"/>
                <a:tab pos="469900" algn="l"/>
              </a:tabLst>
            </a:pPr>
            <a:r>
              <a:rPr dirty="0" sz="750" spc="-45">
                <a:latin typeface="Arial Unicode MS"/>
                <a:cs typeface="Arial Unicode MS"/>
              </a:rPr>
              <a:t>Se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puede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utilizar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45">
                <a:latin typeface="Arial Unicode MS"/>
                <a:cs typeface="Arial Unicode MS"/>
              </a:rPr>
              <a:t>un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procesador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lógico,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al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que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-5">
                <a:latin typeface="Arial Unicode MS"/>
                <a:cs typeface="Arial Unicode MS"/>
              </a:rPr>
              <a:t>se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conecta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cada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relé,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para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guardar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y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realizar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lógica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 </a:t>
            </a:r>
            <a:r>
              <a:rPr dirty="0" sz="750" spc="-19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protección</a:t>
            </a:r>
            <a:r>
              <a:rPr dirty="0" sz="750" spc="-2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del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bus.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900" y="949452"/>
            <a:ext cx="4800600" cy="360121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089396" y="453643"/>
            <a:ext cx="70104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Tahoma"/>
                <a:cs typeface="Tahoma"/>
              </a:rPr>
              <a:t>Protección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de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r>
              <a:rPr dirty="0" spc="10"/>
              <a:t>37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38860" y="4840223"/>
            <a:ext cx="542671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35">
                <a:latin typeface="Arial Unicode MS"/>
                <a:cs typeface="Arial Unicode MS"/>
              </a:rPr>
              <a:t>El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esquema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lógico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10">
                <a:latin typeface="Arial Unicode MS"/>
                <a:cs typeface="Arial Unicode MS"/>
              </a:rPr>
              <a:t>básico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consta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principalmente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tres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puertas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-30">
                <a:latin typeface="Arial Unicode MS"/>
                <a:cs typeface="Arial Unicode MS"/>
              </a:rPr>
              <a:t>OR,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cuyas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funciones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-10">
                <a:latin typeface="Arial Unicode MS"/>
                <a:cs typeface="Arial Unicode MS"/>
              </a:rPr>
              <a:t>se </a:t>
            </a:r>
            <a:r>
              <a:rPr dirty="0" sz="800" spc="20">
                <a:latin typeface="Arial Unicode MS"/>
                <a:cs typeface="Arial Unicode MS"/>
              </a:rPr>
              <a:t>describen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continuación.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38846" y="5277595"/>
            <a:ext cx="5669915" cy="3492500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469900" indent="-228600">
              <a:lnSpc>
                <a:spcPct val="100000"/>
              </a:lnSpc>
              <a:spcBef>
                <a:spcPts val="280"/>
              </a:spcBef>
              <a:buSzPct val="146666"/>
              <a:buChar char="•"/>
              <a:tabLst>
                <a:tab pos="469265" algn="l"/>
                <a:tab pos="469900" algn="l"/>
              </a:tabLst>
            </a:pPr>
            <a:r>
              <a:rPr dirty="0" sz="750">
                <a:latin typeface="Arial Unicode MS"/>
                <a:cs typeface="Arial Unicode MS"/>
              </a:rPr>
              <a:t>O</a:t>
            </a:r>
            <a:r>
              <a:rPr dirty="0" sz="750" spc="-15">
                <a:latin typeface="Arial Unicode MS"/>
                <a:cs typeface="Arial Unicode MS"/>
              </a:rPr>
              <a:t> La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puerta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1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recibe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el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estado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lógico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los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elementos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sobrecorriente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direccionales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que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40">
                <a:latin typeface="Arial Unicode MS"/>
                <a:cs typeface="Arial Unicode MS"/>
              </a:rPr>
              <a:t>miran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hacia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el</a:t>
            </a:r>
            <a:endParaRPr sz="750">
              <a:latin typeface="Arial Unicode MS"/>
              <a:cs typeface="Arial Unicode MS"/>
            </a:endParaRPr>
          </a:p>
          <a:p>
            <a:pPr marL="469900" marR="5080">
              <a:lnSpc>
                <a:spcPct val="123800"/>
              </a:lnSpc>
              <a:spcBef>
                <a:spcPts val="10"/>
              </a:spcBef>
            </a:pPr>
            <a:r>
              <a:rPr dirty="0" sz="800" spc="25">
                <a:latin typeface="Arial Unicode MS"/>
                <a:cs typeface="Arial Unicode MS"/>
              </a:rPr>
              <a:t>bus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(elementos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disparo)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en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los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40">
                <a:latin typeface="Arial Unicode MS"/>
                <a:cs typeface="Arial Unicode MS"/>
              </a:rPr>
              <a:t>interruptores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fuente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-55">
                <a:latin typeface="Arial Unicode MS"/>
                <a:cs typeface="Arial Unicode MS"/>
              </a:rPr>
              <a:t>(</a:t>
            </a:r>
            <a:r>
              <a:rPr dirty="0" sz="800" spc="-55" i="1">
                <a:latin typeface="Verdana"/>
                <a:cs typeface="Verdana"/>
              </a:rPr>
              <a:t>67-1-Viaje</a:t>
            </a:r>
            <a:r>
              <a:rPr dirty="0" sz="800" spc="-55">
                <a:latin typeface="Arial Unicode MS"/>
                <a:cs typeface="Arial Unicode MS"/>
              </a:rPr>
              <a:t>,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-60" i="1">
                <a:latin typeface="Verdana"/>
                <a:cs typeface="Verdana"/>
              </a:rPr>
              <a:t>67-2-Viaje,</a:t>
            </a:r>
            <a:r>
              <a:rPr dirty="0" sz="800" spc="-65" i="1">
                <a:latin typeface="Verdana"/>
                <a:cs typeface="Verdana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y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-55" i="1">
                <a:latin typeface="Verdana"/>
                <a:cs typeface="Verdana"/>
              </a:rPr>
              <a:t>67-6-viaje</a:t>
            </a:r>
            <a:r>
              <a:rPr dirty="0" sz="800" spc="-55">
                <a:latin typeface="Arial Unicode MS"/>
                <a:cs typeface="Arial Unicode MS"/>
              </a:rPr>
              <a:t>).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-10">
                <a:latin typeface="Arial Unicode MS"/>
                <a:cs typeface="Arial Unicode MS"/>
              </a:rPr>
              <a:t>Esta</a:t>
            </a:r>
            <a:r>
              <a:rPr dirty="0" sz="800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puerta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-40">
                <a:latin typeface="Arial Unicode MS"/>
                <a:cs typeface="Arial Unicode MS"/>
              </a:rPr>
              <a:t>OR </a:t>
            </a:r>
            <a:r>
              <a:rPr dirty="0" sz="800" spc="-204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proporciona</a:t>
            </a:r>
            <a:r>
              <a:rPr dirty="0" sz="800" spc="-20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la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salida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falla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10">
                <a:latin typeface="Arial Unicode MS"/>
                <a:cs typeface="Arial Unicode MS"/>
              </a:rPr>
              <a:t>hacia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el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bus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(disparo).</a:t>
            </a:r>
            <a:endParaRPr sz="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650">
              <a:latin typeface="Arial Unicode MS"/>
              <a:cs typeface="Arial Unicode MS"/>
            </a:endParaRPr>
          </a:p>
          <a:p>
            <a:pPr marL="469900" marR="137795" indent="-228600">
              <a:lnSpc>
                <a:spcPct val="123800"/>
              </a:lnSpc>
              <a:spcBef>
                <a:spcPts val="5"/>
              </a:spcBef>
              <a:buSzPct val="137500"/>
              <a:buChar char="•"/>
              <a:tabLst>
                <a:tab pos="469265" algn="l"/>
                <a:tab pos="469900" algn="l"/>
              </a:tabLst>
            </a:pPr>
            <a:r>
              <a:rPr dirty="0" sz="800">
                <a:latin typeface="Arial Unicode MS"/>
                <a:cs typeface="Arial Unicode MS"/>
              </a:rPr>
              <a:t>O </a:t>
            </a:r>
            <a:r>
              <a:rPr dirty="0" sz="800" spc="-15">
                <a:latin typeface="Arial Unicode MS"/>
                <a:cs typeface="Arial Unicode MS"/>
              </a:rPr>
              <a:t>La </a:t>
            </a:r>
            <a:r>
              <a:rPr dirty="0" sz="800" spc="35">
                <a:latin typeface="Arial Unicode MS"/>
                <a:cs typeface="Arial Unicode MS"/>
              </a:rPr>
              <a:t>puerta </a:t>
            </a:r>
            <a:r>
              <a:rPr dirty="0" sz="800" spc="10">
                <a:latin typeface="Arial Unicode MS"/>
                <a:cs typeface="Arial Unicode MS"/>
              </a:rPr>
              <a:t>2 </a:t>
            </a:r>
            <a:r>
              <a:rPr dirty="0" sz="800" spc="20">
                <a:latin typeface="Arial Unicode MS"/>
                <a:cs typeface="Arial Unicode MS"/>
              </a:rPr>
              <a:t>recibe </a:t>
            </a:r>
            <a:r>
              <a:rPr dirty="0" sz="800" spc="15">
                <a:latin typeface="Arial Unicode MS"/>
                <a:cs typeface="Arial Unicode MS"/>
              </a:rPr>
              <a:t>el </a:t>
            </a:r>
            <a:r>
              <a:rPr dirty="0" sz="800" spc="20">
                <a:latin typeface="Arial Unicode MS"/>
                <a:cs typeface="Arial Unicode MS"/>
              </a:rPr>
              <a:t>estado </a:t>
            </a:r>
            <a:r>
              <a:rPr dirty="0" sz="800" spc="25">
                <a:latin typeface="Arial Unicode MS"/>
                <a:cs typeface="Arial Unicode MS"/>
              </a:rPr>
              <a:t>lógico de </a:t>
            </a:r>
            <a:r>
              <a:rPr dirty="0" sz="800" spc="15">
                <a:latin typeface="Arial Unicode MS"/>
                <a:cs typeface="Arial Unicode MS"/>
              </a:rPr>
              <a:t>los </a:t>
            </a:r>
            <a:r>
              <a:rPr dirty="0" sz="800" spc="25">
                <a:latin typeface="Arial Unicode MS"/>
                <a:cs typeface="Arial Unicode MS"/>
              </a:rPr>
              <a:t>elementos de </a:t>
            </a:r>
            <a:r>
              <a:rPr dirty="0" sz="800" spc="30">
                <a:latin typeface="Arial Unicode MS"/>
                <a:cs typeface="Arial Unicode MS"/>
              </a:rPr>
              <a:t>sobreintensidad </a:t>
            </a:r>
            <a:r>
              <a:rPr dirty="0" sz="800" spc="20">
                <a:latin typeface="Arial Unicode MS"/>
                <a:cs typeface="Arial Unicode MS"/>
              </a:rPr>
              <a:t>direccional </a:t>
            </a:r>
            <a:r>
              <a:rPr dirty="0" sz="800" spc="25">
                <a:latin typeface="Arial Unicode MS"/>
                <a:cs typeface="Arial Unicode MS"/>
              </a:rPr>
              <a:t>de </a:t>
            </a:r>
            <a:r>
              <a:rPr dirty="0" sz="800" spc="35">
                <a:latin typeface="Arial Unicode MS"/>
                <a:cs typeface="Arial Unicode MS"/>
              </a:rPr>
              <a:t>bloqueo </a:t>
            </a:r>
            <a:r>
              <a:rPr dirty="0" sz="800" spc="25">
                <a:latin typeface="Arial Unicode MS"/>
                <a:cs typeface="Arial Unicode MS"/>
              </a:rPr>
              <a:t>en </a:t>
            </a:r>
            <a:r>
              <a:rPr dirty="0" sz="800" spc="15">
                <a:latin typeface="Arial Unicode MS"/>
                <a:cs typeface="Arial Unicode MS"/>
              </a:rPr>
              <a:t>el </a:t>
            </a:r>
            <a:r>
              <a:rPr dirty="0" sz="800" spc="20">
                <a:latin typeface="Arial Unicode MS"/>
                <a:cs typeface="Arial Unicode MS"/>
              </a:rPr>
              <a:t> </a:t>
            </a:r>
            <a:r>
              <a:rPr dirty="0" sz="800" spc="40">
                <a:latin typeface="Arial Unicode MS"/>
                <a:cs typeface="Arial Unicode MS"/>
              </a:rPr>
              <a:t>interruptores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5">
                <a:latin typeface="Arial Unicode MS"/>
                <a:cs typeface="Arial Unicode MS"/>
              </a:rPr>
              <a:t> fuente</a:t>
            </a:r>
            <a:r>
              <a:rPr dirty="0" sz="800" spc="-5" i="1">
                <a:latin typeface="Verdana"/>
                <a:cs typeface="Verdana"/>
              </a:rPr>
              <a:t>67-1</a:t>
            </a:r>
            <a:r>
              <a:rPr dirty="0" sz="800" spc="-65" i="1">
                <a:latin typeface="Verdana"/>
                <a:cs typeface="Verdana"/>
              </a:rPr>
              <a:t> </a:t>
            </a:r>
            <a:r>
              <a:rPr dirty="0" sz="800" spc="-15" i="1">
                <a:latin typeface="Verdana"/>
                <a:cs typeface="Verdana"/>
              </a:rPr>
              <a:t>bloque</a:t>
            </a:r>
            <a:r>
              <a:rPr dirty="0" sz="800" spc="-15">
                <a:latin typeface="Arial Unicode MS"/>
                <a:cs typeface="Arial Unicode MS"/>
              </a:rPr>
              <a:t>,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-45" i="1">
                <a:latin typeface="Verdana"/>
                <a:cs typeface="Verdana"/>
              </a:rPr>
              <a:t>67-2-Bloque,</a:t>
            </a:r>
            <a:r>
              <a:rPr dirty="0" sz="800" spc="-65" i="1">
                <a:latin typeface="Verdana"/>
                <a:cs typeface="Verdana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y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-65" i="1">
                <a:latin typeface="Verdana"/>
                <a:cs typeface="Verdana"/>
              </a:rPr>
              <a:t>67-6</a:t>
            </a:r>
            <a:r>
              <a:rPr dirty="0" sz="800" spc="-70" i="1">
                <a:latin typeface="Verdana"/>
                <a:cs typeface="Verdana"/>
              </a:rPr>
              <a:t> </a:t>
            </a:r>
            <a:r>
              <a:rPr dirty="0" sz="800" spc="-20" i="1">
                <a:latin typeface="Verdana"/>
                <a:cs typeface="Verdana"/>
              </a:rPr>
              <a:t>bloques</a:t>
            </a:r>
            <a:r>
              <a:rPr dirty="0" sz="800" spc="-20">
                <a:latin typeface="Arial Unicode MS"/>
                <a:cs typeface="Arial Unicode MS"/>
              </a:rPr>
              <a:t>)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y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los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elementos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sobrecorriente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en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los </a:t>
            </a:r>
            <a:r>
              <a:rPr dirty="0" sz="800" spc="-204">
                <a:latin typeface="Arial Unicode MS"/>
                <a:cs typeface="Arial Unicode MS"/>
              </a:rPr>
              <a:t> </a:t>
            </a:r>
            <a:r>
              <a:rPr dirty="0" sz="800" spc="40">
                <a:latin typeface="Arial Unicode MS"/>
                <a:cs typeface="Arial Unicode MS"/>
              </a:rPr>
              <a:t>interruptores </a:t>
            </a:r>
            <a:r>
              <a:rPr dirty="0" sz="800" spc="25">
                <a:latin typeface="Arial Unicode MS"/>
                <a:cs typeface="Arial Unicode MS"/>
              </a:rPr>
              <a:t>del </a:t>
            </a:r>
            <a:r>
              <a:rPr dirty="0" sz="800" spc="35">
                <a:latin typeface="Arial Unicode MS"/>
                <a:cs typeface="Arial Unicode MS"/>
              </a:rPr>
              <a:t>alimentador </a:t>
            </a:r>
            <a:r>
              <a:rPr dirty="0" sz="800" spc="25">
                <a:latin typeface="Arial Unicode MS"/>
                <a:cs typeface="Arial Unicode MS"/>
              </a:rPr>
              <a:t>radial </a:t>
            </a:r>
            <a:r>
              <a:rPr dirty="0" sz="800" spc="-5">
                <a:latin typeface="Arial Unicode MS"/>
                <a:cs typeface="Arial Unicode MS"/>
              </a:rPr>
              <a:t>(50-3, </a:t>
            </a:r>
            <a:r>
              <a:rPr dirty="0" sz="800" spc="5">
                <a:latin typeface="Arial Unicode MS"/>
                <a:cs typeface="Arial Unicode MS"/>
              </a:rPr>
              <a:t>50-4 y </a:t>
            </a:r>
            <a:r>
              <a:rPr dirty="0" sz="800" spc="-5">
                <a:latin typeface="Arial Unicode MS"/>
                <a:cs typeface="Arial Unicode MS"/>
              </a:rPr>
              <a:t>50-5). </a:t>
            </a:r>
            <a:r>
              <a:rPr dirty="0" sz="800" spc="-40">
                <a:latin typeface="Arial Unicode MS"/>
                <a:cs typeface="Arial Unicode MS"/>
              </a:rPr>
              <a:t>OR </a:t>
            </a:r>
            <a:r>
              <a:rPr dirty="0" sz="800" spc="5">
                <a:latin typeface="Arial Unicode MS"/>
                <a:cs typeface="Arial Unicode MS"/>
              </a:rPr>
              <a:t>Gate </a:t>
            </a:r>
            <a:r>
              <a:rPr dirty="0" sz="800" spc="10">
                <a:latin typeface="Arial Unicode MS"/>
                <a:cs typeface="Arial Unicode MS"/>
              </a:rPr>
              <a:t>2 </a:t>
            </a:r>
            <a:r>
              <a:rPr dirty="0" sz="800" spc="35">
                <a:latin typeface="Arial Unicode MS"/>
                <a:cs typeface="Arial Unicode MS"/>
              </a:rPr>
              <a:t>proporciona </a:t>
            </a:r>
            <a:r>
              <a:rPr dirty="0" sz="800" spc="15">
                <a:latin typeface="Arial Unicode MS"/>
                <a:cs typeface="Arial Unicode MS"/>
              </a:rPr>
              <a:t>la salida Fault </a:t>
            </a:r>
            <a:r>
              <a:rPr dirty="0" sz="800" spc="10">
                <a:latin typeface="Arial Unicode MS"/>
                <a:cs typeface="Arial Unicode MS"/>
              </a:rPr>
              <a:t>Away </a:t>
            </a:r>
            <a:r>
              <a:rPr dirty="0" sz="800" spc="25">
                <a:latin typeface="Arial Unicode MS"/>
                <a:cs typeface="Arial Unicode MS"/>
              </a:rPr>
              <a:t>From </a:t>
            </a:r>
            <a:r>
              <a:rPr dirty="0" sz="800" spc="30">
                <a:latin typeface="Arial Unicode MS"/>
                <a:cs typeface="Arial Unicode MS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Bus</a:t>
            </a:r>
            <a:r>
              <a:rPr dirty="0" sz="800" spc="-20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(bloqueo).</a:t>
            </a:r>
            <a:endParaRPr sz="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 Unicode MS"/>
              <a:buChar char="•"/>
            </a:pPr>
            <a:endParaRPr sz="650">
              <a:latin typeface="Arial Unicode MS"/>
              <a:cs typeface="Arial Unicode MS"/>
            </a:endParaRPr>
          </a:p>
          <a:p>
            <a:pPr marL="469900" marR="38100" indent="-228600">
              <a:lnSpc>
                <a:spcPct val="132000"/>
              </a:lnSpc>
              <a:buSzPct val="146666"/>
              <a:buChar char="•"/>
              <a:tabLst>
                <a:tab pos="469265" algn="l"/>
                <a:tab pos="469900" algn="l"/>
              </a:tabLst>
            </a:pPr>
            <a:r>
              <a:rPr dirty="0" sz="750" spc="-40">
                <a:latin typeface="Arial Unicode MS"/>
                <a:cs typeface="Arial Unicode MS"/>
              </a:rPr>
              <a:t>OR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Gate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3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deshabilita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el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esquema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si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-5">
                <a:latin typeface="Arial Unicode MS"/>
                <a:cs typeface="Arial Unicode MS"/>
              </a:rPr>
              <a:t>se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pierde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comunicación;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-5">
                <a:latin typeface="Arial Unicode MS"/>
                <a:cs typeface="Arial Unicode MS"/>
              </a:rPr>
              <a:t>es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decir,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"Canal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>
                <a:latin typeface="Arial Unicode MS"/>
                <a:cs typeface="Arial Unicode MS"/>
              </a:rPr>
              <a:t>OK"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-5">
                <a:latin typeface="Arial Unicode MS"/>
                <a:cs typeface="Arial Unicode MS"/>
              </a:rPr>
              <a:t>se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convierte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en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"0"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en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este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>
                <a:latin typeface="Arial Unicode MS"/>
                <a:cs typeface="Arial Unicode MS"/>
              </a:rPr>
              <a:t>caso </a:t>
            </a:r>
            <a:r>
              <a:rPr dirty="0" sz="750" spc="-195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y </a:t>
            </a:r>
            <a:r>
              <a:rPr dirty="0" sz="750" spc="20">
                <a:latin typeface="Arial Unicode MS"/>
                <a:cs typeface="Arial Unicode MS"/>
              </a:rPr>
              <a:t>da </a:t>
            </a:r>
            <a:r>
              <a:rPr dirty="0" sz="750" spc="30">
                <a:latin typeface="Arial Unicode MS"/>
                <a:cs typeface="Arial Unicode MS"/>
              </a:rPr>
              <a:t>como resultado </a:t>
            </a:r>
            <a:r>
              <a:rPr dirty="0" sz="750" spc="15">
                <a:latin typeface="Arial Unicode MS"/>
                <a:cs typeface="Arial Unicode MS"/>
              </a:rPr>
              <a:t>la </a:t>
            </a:r>
            <a:r>
              <a:rPr dirty="0" sz="750" spc="30">
                <a:latin typeface="Arial Unicode MS"/>
                <a:cs typeface="Arial Unicode MS"/>
              </a:rPr>
              <a:t>afirmación </a:t>
            </a:r>
            <a:r>
              <a:rPr dirty="0" sz="750" spc="25">
                <a:latin typeface="Arial Unicode MS"/>
                <a:cs typeface="Arial Unicode MS"/>
              </a:rPr>
              <a:t>de </a:t>
            </a:r>
            <a:r>
              <a:rPr dirty="0" sz="750" spc="15">
                <a:latin typeface="Arial Unicode MS"/>
                <a:cs typeface="Arial Unicode MS"/>
              </a:rPr>
              <a:t>la </a:t>
            </a:r>
            <a:r>
              <a:rPr dirty="0" sz="750" spc="20">
                <a:latin typeface="Arial Unicode MS"/>
                <a:cs typeface="Arial Unicode MS"/>
              </a:rPr>
              <a:t>Puerta </a:t>
            </a:r>
            <a:r>
              <a:rPr dirty="0" sz="750">
                <a:latin typeface="Arial Unicode MS"/>
                <a:cs typeface="Arial Unicode MS"/>
              </a:rPr>
              <a:t>O 3. </a:t>
            </a:r>
            <a:r>
              <a:rPr dirty="0" sz="750" spc="-15">
                <a:latin typeface="Arial Unicode MS"/>
                <a:cs typeface="Arial Unicode MS"/>
              </a:rPr>
              <a:t>La </a:t>
            </a:r>
            <a:r>
              <a:rPr dirty="0" sz="750" spc="20">
                <a:latin typeface="Arial Unicode MS"/>
                <a:cs typeface="Arial Unicode MS"/>
              </a:rPr>
              <a:t>Puerta </a:t>
            </a:r>
            <a:r>
              <a:rPr dirty="0" sz="750">
                <a:latin typeface="Arial Unicode MS"/>
                <a:cs typeface="Arial Unicode MS"/>
              </a:rPr>
              <a:t>O </a:t>
            </a:r>
            <a:r>
              <a:rPr dirty="0" sz="750" spc="10">
                <a:latin typeface="Arial Unicode MS"/>
                <a:cs typeface="Arial Unicode MS"/>
              </a:rPr>
              <a:t>3 </a:t>
            </a:r>
            <a:r>
              <a:rPr dirty="0" sz="750" spc="35">
                <a:latin typeface="Arial Unicode MS"/>
                <a:cs typeface="Arial Unicode MS"/>
              </a:rPr>
              <a:t>también </a:t>
            </a:r>
            <a:r>
              <a:rPr dirty="0" sz="750" spc="20">
                <a:latin typeface="Arial Unicode MS"/>
                <a:cs typeface="Arial Unicode MS"/>
              </a:rPr>
              <a:t>recibe </a:t>
            </a:r>
            <a:r>
              <a:rPr dirty="0" sz="750" spc="5">
                <a:latin typeface="Arial Unicode MS"/>
                <a:cs typeface="Arial Unicode MS"/>
              </a:rPr>
              <a:t>señales </a:t>
            </a:r>
            <a:r>
              <a:rPr dirty="0" sz="750" spc="25">
                <a:latin typeface="Arial Unicode MS"/>
                <a:cs typeface="Arial Unicode MS"/>
              </a:rPr>
              <a:t>de </a:t>
            </a:r>
            <a:r>
              <a:rPr dirty="0" sz="750" spc="15">
                <a:latin typeface="Arial Unicode MS"/>
                <a:cs typeface="Arial Unicode MS"/>
              </a:rPr>
              <a:t>desactivación </a:t>
            </a:r>
            <a:r>
              <a:rPr dirty="0" sz="750" spc="25">
                <a:latin typeface="Arial Unicode MS"/>
                <a:cs typeface="Arial Unicode MS"/>
              </a:rPr>
              <a:t>de </a:t>
            </a:r>
            <a:r>
              <a:rPr dirty="0" sz="750" spc="15">
                <a:latin typeface="Arial Unicode MS"/>
                <a:cs typeface="Arial Unicode MS"/>
              </a:rPr>
              <a:t>los </a:t>
            </a:r>
            <a:r>
              <a:rPr dirty="0" sz="750" spc="2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relés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del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circuito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derivado;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estas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señales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desactivación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-5">
                <a:latin typeface="Arial Unicode MS"/>
                <a:cs typeface="Arial Unicode MS"/>
              </a:rPr>
              <a:t>se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afirman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en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dos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condiciones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posibles:</a:t>
            </a:r>
            <a:endParaRPr sz="7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700">
              <a:latin typeface="Arial Unicode MS"/>
              <a:cs typeface="Arial Unicode MS"/>
            </a:endParaRPr>
          </a:p>
          <a:p>
            <a:pPr marL="697865" marR="306705">
              <a:lnSpc>
                <a:spcPct val="133700"/>
              </a:lnSpc>
              <a:spcBef>
                <a:spcPts val="5"/>
              </a:spcBef>
            </a:pPr>
            <a:r>
              <a:rPr dirty="0" sz="700" spc="15">
                <a:latin typeface="Arial Unicode MS"/>
                <a:cs typeface="Arial Unicode MS"/>
              </a:rPr>
              <a:t>Pérdida </a:t>
            </a:r>
            <a:r>
              <a:rPr dirty="0" sz="700" spc="20">
                <a:latin typeface="Arial Unicode MS"/>
                <a:cs typeface="Arial Unicode MS"/>
              </a:rPr>
              <a:t>de potencial en cualquiera de </a:t>
            </a:r>
            <a:r>
              <a:rPr dirty="0" sz="700" spc="10">
                <a:latin typeface="Arial Unicode MS"/>
                <a:cs typeface="Arial Unicode MS"/>
              </a:rPr>
              <a:t>los </a:t>
            </a:r>
            <a:r>
              <a:rPr dirty="0" sz="700" spc="15">
                <a:latin typeface="Arial Unicode MS"/>
                <a:cs typeface="Arial Unicode MS"/>
              </a:rPr>
              <a:t>relés direccionales </a:t>
            </a:r>
            <a:r>
              <a:rPr dirty="0" sz="700" spc="20">
                <a:latin typeface="Arial Unicode MS"/>
                <a:cs typeface="Arial Unicode MS"/>
              </a:rPr>
              <a:t>en </a:t>
            </a:r>
            <a:r>
              <a:rPr dirty="0" sz="700" spc="10">
                <a:latin typeface="Arial Unicode MS"/>
                <a:cs typeface="Arial Unicode MS"/>
              </a:rPr>
              <a:t>los </a:t>
            </a:r>
            <a:r>
              <a:rPr dirty="0" sz="700" spc="35">
                <a:latin typeface="Arial Unicode MS"/>
                <a:cs typeface="Arial Unicode MS"/>
              </a:rPr>
              <a:t>interruptores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25">
                <a:latin typeface="Arial Unicode MS"/>
                <a:cs typeface="Arial Unicode MS"/>
              </a:rPr>
              <a:t>fuente. </a:t>
            </a:r>
            <a:r>
              <a:rPr dirty="0" sz="700" spc="20">
                <a:latin typeface="Arial Unicode MS"/>
                <a:cs typeface="Arial Unicode MS"/>
              </a:rPr>
              <a:t>Un </a:t>
            </a:r>
            <a:r>
              <a:rPr dirty="0" sz="700" spc="25">
                <a:latin typeface="Arial Unicode MS"/>
                <a:cs typeface="Arial Unicode MS"/>
              </a:rPr>
              <a:t>evento </a:t>
            </a:r>
            <a:r>
              <a:rPr dirty="0" sz="700" spc="-25">
                <a:latin typeface="Arial Unicode MS"/>
                <a:cs typeface="Arial Unicode MS"/>
              </a:rPr>
              <a:t>LOP </a:t>
            </a:r>
            <a:r>
              <a:rPr dirty="0" sz="700" spc="-2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puede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resultar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en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pérdida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direccionalidad,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lo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que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en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40">
                <a:latin typeface="Arial Unicode MS"/>
                <a:cs typeface="Arial Unicode MS"/>
              </a:rPr>
              <a:t>última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instancia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compromete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la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seguridad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del </a:t>
            </a:r>
            <a:r>
              <a:rPr dirty="0" sz="750" spc="-19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esquema.</a:t>
            </a:r>
            <a:endParaRPr sz="7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650">
              <a:latin typeface="Arial Unicode MS"/>
              <a:cs typeface="Arial Unicode MS"/>
            </a:endParaRPr>
          </a:p>
          <a:p>
            <a:pPr marL="697865" marR="361950">
              <a:lnSpc>
                <a:spcPct val="123800"/>
              </a:lnSpc>
            </a:pPr>
            <a:r>
              <a:rPr dirty="0" sz="800" spc="20">
                <a:latin typeface="Arial Unicode MS"/>
                <a:cs typeface="Arial Unicode MS"/>
              </a:rPr>
              <a:t>Prueba </a:t>
            </a:r>
            <a:r>
              <a:rPr dirty="0" sz="800" spc="25">
                <a:latin typeface="Arial Unicode MS"/>
                <a:cs typeface="Arial Unicode MS"/>
              </a:rPr>
              <a:t>de </a:t>
            </a:r>
            <a:r>
              <a:rPr dirty="0" sz="800" spc="15">
                <a:latin typeface="Arial Unicode MS"/>
                <a:cs typeface="Arial Unicode MS"/>
              </a:rPr>
              <a:t>relés </a:t>
            </a:r>
            <a:r>
              <a:rPr dirty="0" sz="800" spc="35">
                <a:latin typeface="Arial Unicode MS"/>
                <a:cs typeface="Arial Unicode MS"/>
              </a:rPr>
              <a:t>fuera </a:t>
            </a:r>
            <a:r>
              <a:rPr dirty="0" sz="800" spc="25">
                <a:latin typeface="Arial Unicode MS"/>
                <a:cs typeface="Arial Unicode MS"/>
              </a:rPr>
              <a:t>de </a:t>
            </a:r>
            <a:r>
              <a:rPr dirty="0" sz="800" spc="10">
                <a:latin typeface="Arial Unicode MS"/>
                <a:cs typeface="Arial Unicode MS"/>
              </a:rPr>
              <a:t>servicio. </a:t>
            </a:r>
            <a:r>
              <a:rPr dirty="0" sz="800" spc="25">
                <a:latin typeface="Arial Unicode MS"/>
                <a:cs typeface="Arial Unicode MS"/>
              </a:rPr>
              <a:t>Deshabilitar </a:t>
            </a:r>
            <a:r>
              <a:rPr dirty="0" sz="800" spc="15">
                <a:latin typeface="Arial Unicode MS"/>
                <a:cs typeface="Arial Unicode MS"/>
              </a:rPr>
              <a:t>el </a:t>
            </a:r>
            <a:r>
              <a:rPr dirty="0" sz="800" spc="25">
                <a:latin typeface="Arial Unicode MS"/>
                <a:cs typeface="Arial Unicode MS"/>
              </a:rPr>
              <a:t>esquema </a:t>
            </a:r>
            <a:r>
              <a:rPr dirty="0" sz="800" spc="-30">
                <a:latin typeface="Arial Unicode MS"/>
                <a:cs typeface="Arial Unicode MS"/>
              </a:rPr>
              <a:t>DCB </a:t>
            </a:r>
            <a:r>
              <a:rPr dirty="0" sz="800" spc="20">
                <a:latin typeface="Arial Unicode MS"/>
                <a:cs typeface="Arial Unicode MS"/>
              </a:rPr>
              <a:t>aquí </a:t>
            </a:r>
            <a:r>
              <a:rPr dirty="0" sz="800" spc="-10">
                <a:latin typeface="Arial Unicode MS"/>
                <a:cs typeface="Arial Unicode MS"/>
              </a:rPr>
              <a:t>es </a:t>
            </a:r>
            <a:r>
              <a:rPr dirty="0" sz="800" spc="10">
                <a:latin typeface="Arial Unicode MS"/>
                <a:cs typeface="Arial Unicode MS"/>
              </a:rPr>
              <a:t>esencial </a:t>
            </a:r>
            <a:r>
              <a:rPr dirty="0" sz="800" spc="25">
                <a:latin typeface="Arial Unicode MS"/>
                <a:cs typeface="Arial Unicode MS"/>
              </a:rPr>
              <a:t>para evitar </a:t>
            </a:r>
            <a:r>
              <a:rPr dirty="0" sz="800" spc="30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disparos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espurios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o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problemas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falla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al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bloquear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cuando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ocurre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una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falla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externa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en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el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circuito </a:t>
            </a:r>
            <a:r>
              <a:rPr dirty="0" sz="800" spc="-210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derivado</a:t>
            </a:r>
            <a:r>
              <a:rPr dirty="0" sz="800" spc="-20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con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el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relé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fuera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15">
                <a:latin typeface="Arial Unicode MS"/>
                <a:cs typeface="Arial Unicode MS"/>
              </a:rPr>
              <a:t> </a:t>
            </a:r>
            <a:r>
              <a:rPr dirty="0" sz="800" spc="10">
                <a:latin typeface="Arial Unicode MS"/>
                <a:cs typeface="Arial Unicode MS"/>
              </a:rPr>
              <a:t>servicio.</a:t>
            </a:r>
            <a:endParaRPr sz="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90170">
              <a:lnSpc>
                <a:spcPct val="116500"/>
              </a:lnSpc>
            </a:pPr>
            <a:r>
              <a:rPr dirty="0" sz="850" spc="-35">
                <a:latin typeface="Arial Unicode MS"/>
                <a:cs typeface="Arial Unicode MS"/>
              </a:rPr>
              <a:t>El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30">
                <a:latin typeface="Arial Unicode MS"/>
                <a:cs typeface="Arial Unicode MS"/>
              </a:rPr>
              <a:t>disparo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35">
                <a:latin typeface="Arial Unicode MS"/>
                <a:cs typeface="Arial Unicode MS"/>
              </a:rPr>
              <a:t>ocurre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5">
                <a:latin typeface="Arial Unicode MS"/>
                <a:cs typeface="Arial Unicode MS"/>
              </a:rPr>
              <a:t>si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30">
                <a:latin typeface="Arial Unicode MS"/>
                <a:cs typeface="Arial Unicode MS"/>
              </a:rPr>
              <a:t>cualquier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relé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detecta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35">
                <a:latin typeface="Arial Unicode MS"/>
                <a:cs typeface="Arial Unicode MS"/>
              </a:rPr>
              <a:t>una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falla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10">
                <a:latin typeface="Arial Unicode MS"/>
                <a:cs typeface="Arial Unicode MS"/>
              </a:rPr>
              <a:t>hacia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15">
                <a:latin typeface="Arial Unicode MS"/>
                <a:cs typeface="Arial Unicode MS"/>
              </a:rPr>
              <a:t>el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bus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5">
                <a:latin typeface="Arial Unicode MS"/>
                <a:cs typeface="Arial Unicode MS"/>
              </a:rPr>
              <a:t>(o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15">
                <a:latin typeface="Arial Unicode MS"/>
                <a:cs typeface="Arial Unicode MS"/>
              </a:rPr>
              <a:t>la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40">
                <a:latin typeface="Arial Unicode MS"/>
                <a:cs typeface="Arial Unicode MS"/>
              </a:rPr>
              <a:t>puerta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-45">
                <a:latin typeface="Arial Unicode MS"/>
                <a:cs typeface="Arial Unicode MS"/>
              </a:rPr>
              <a:t>OR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10">
                <a:latin typeface="Arial Unicode MS"/>
                <a:cs typeface="Arial Unicode MS"/>
              </a:rPr>
              <a:t>1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30">
                <a:latin typeface="Arial Unicode MS"/>
                <a:cs typeface="Arial Unicode MS"/>
              </a:rPr>
              <a:t>afirma)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5">
                <a:latin typeface="Arial Unicode MS"/>
                <a:cs typeface="Arial Unicode MS"/>
              </a:rPr>
              <a:t>y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45">
                <a:latin typeface="Arial Unicode MS"/>
                <a:cs typeface="Arial Unicode MS"/>
              </a:rPr>
              <a:t>ningún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relé</a:t>
            </a:r>
            <a:r>
              <a:rPr dirty="0" sz="850" spc="-15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detecta </a:t>
            </a:r>
            <a:r>
              <a:rPr dirty="0" sz="850" spc="-220">
                <a:latin typeface="Arial Unicode MS"/>
                <a:cs typeface="Arial Unicode MS"/>
              </a:rPr>
              <a:t> </a:t>
            </a:r>
            <a:r>
              <a:rPr dirty="0" sz="850" spc="35">
                <a:latin typeface="Arial Unicode MS"/>
                <a:cs typeface="Arial Unicode MS"/>
              </a:rPr>
              <a:t>una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falla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15">
                <a:latin typeface="Arial Unicode MS"/>
                <a:cs typeface="Arial Unicode MS"/>
              </a:rPr>
              <a:t>lejos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del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bus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5">
                <a:latin typeface="Arial Unicode MS"/>
                <a:cs typeface="Arial Unicode MS"/>
              </a:rPr>
              <a:t>(o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15">
                <a:latin typeface="Arial Unicode MS"/>
                <a:cs typeface="Arial Unicode MS"/>
              </a:rPr>
              <a:t>la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15">
                <a:latin typeface="Arial Unicode MS"/>
                <a:cs typeface="Arial Unicode MS"/>
              </a:rPr>
              <a:t>salida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-45">
                <a:latin typeface="Arial Unicode MS"/>
                <a:cs typeface="Arial Unicode MS"/>
              </a:rPr>
              <a:t>OR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de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15">
                <a:latin typeface="Arial Unicode MS"/>
                <a:cs typeface="Arial Unicode MS"/>
              </a:rPr>
              <a:t>la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40">
                <a:latin typeface="Arial Unicode MS"/>
                <a:cs typeface="Arial Unicode MS"/>
              </a:rPr>
              <a:t>puerta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10">
                <a:latin typeface="Arial Unicode MS"/>
                <a:cs typeface="Arial Unicode MS"/>
              </a:rPr>
              <a:t>2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45">
                <a:latin typeface="Arial Unicode MS"/>
                <a:cs typeface="Arial Unicode MS"/>
              </a:rPr>
              <a:t>no</a:t>
            </a:r>
            <a:r>
              <a:rPr dirty="0" sz="850" spc="-20">
                <a:latin typeface="Arial Unicode MS"/>
                <a:cs typeface="Arial Unicode MS"/>
              </a:rPr>
              <a:t> </a:t>
            </a:r>
            <a:r>
              <a:rPr dirty="0" sz="850" spc="25">
                <a:latin typeface="Arial Unicode MS"/>
                <a:cs typeface="Arial Unicode MS"/>
              </a:rPr>
              <a:t>afirma).</a:t>
            </a:r>
            <a:endParaRPr sz="8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900" y="949452"/>
            <a:ext cx="4800600" cy="360121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089396" y="453643"/>
            <a:ext cx="70104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Tahoma"/>
                <a:cs typeface="Tahoma"/>
              </a:rPr>
              <a:t>Protección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de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r>
              <a:rPr dirty="0" spc="10"/>
              <a:t>38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38860" y="4809991"/>
            <a:ext cx="5669280" cy="528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6700"/>
              </a:lnSpc>
              <a:spcBef>
                <a:spcPts val="100"/>
              </a:spcBef>
            </a:pPr>
            <a:r>
              <a:rPr dirty="0" sz="750" spc="15">
                <a:latin typeface="Arial Unicode MS"/>
                <a:cs typeface="Arial Unicode MS"/>
              </a:rPr>
              <a:t>Ahora, </a:t>
            </a:r>
            <a:r>
              <a:rPr dirty="0" sz="750">
                <a:latin typeface="Arial Unicode MS"/>
                <a:cs typeface="Arial Unicode MS"/>
              </a:rPr>
              <a:t>a </a:t>
            </a:r>
            <a:r>
              <a:rPr dirty="0" sz="750" spc="25">
                <a:latin typeface="Arial Unicode MS"/>
                <a:cs typeface="Arial Unicode MS"/>
              </a:rPr>
              <a:t>diferencia del </a:t>
            </a:r>
            <a:r>
              <a:rPr dirty="0" sz="750" spc="20">
                <a:latin typeface="Arial Unicode MS"/>
                <a:cs typeface="Arial Unicode MS"/>
              </a:rPr>
              <a:t>esquema </a:t>
            </a:r>
            <a:r>
              <a:rPr dirty="0" sz="750" spc="25">
                <a:latin typeface="Arial Unicode MS"/>
                <a:cs typeface="Arial Unicode MS"/>
              </a:rPr>
              <a:t>en </a:t>
            </a:r>
            <a:r>
              <a:rPr dirty="0" sz="750" spc="20">
                <a:latin typeface="Arial Unicode MS"/>
                <a:cs typeface="Arial Unicode MS"/>
              </a:rPr>
              <a:t>bucle </a:t>
            </a:r>
            <a:r>
              <a:rPr dirty="0" sz="750" spc="25">
                <a:latin typeface="Arial Unicode MS"/>
                <a:cs typeface="Arial Unicode MS"/>
              </a:rPr>
              <a:t>discutido </a:t>
            </a:r>
            <a:r>
              <a:rPr dirty="0" sz="750" spc="35">
                <a:latin typeface="Arial Unicode MS"/>
                <a:cs typeface="Arial Unicode MS"/>
              </a:rPr>
              <a:t>anteriormente, </a:t>
            </a:r>
            <a:r>
              <a:rPr dirty="0" sz="750" spc="20">
                <a:latin typeface="Arial Unicode MS"/>
                <a:cs typeface="Arial Unicode MS"/>
              </a:rPr>
              <a:t>considere </a:t>
            </a:r>
            <a:r>
              <a:rPr dirty="0" sz="750" spc="15">
                <a:latin typeface="Arial Unicode MS"/>
                <a:cs typeface="Arial Unicode MS"/>
              </a:rPr>
              <a:t>el </a:t>
            </a:r>
            <a:r>
              <a:rPr dirty="0" sz="750">
                <a:latin typeface="Arial Unicode MS"/>
                <a:cs typeface="Arial Unicode MS"/>
              </a:rPr>
              <a:t>caso </a:t>
            </a:r>
            <a:r>
              <a:rPr dirty="0" sz="750" spc="25">
                <a:latin typeface="Arial Unicode MS"/>
                <a:cs typeface="Arial Unicode MS"/>
              </a:rPr>
              <a:t>de </a:t>
            </a:r>
            <a:r>
              <a:rPr dirty="0" sz="750" spc="45">
                <a:latin typeface="Arial Unicode MS"/>
                <a:cs typeface="Arial Unicode MS"/>
              </a:rPr>
              <a:t>un </a:t>
            </a:r>
            <a:r>
              <a:rPr dirty="0" sz="750" spc="20">
                <a:latin typeface="Arial Unicode MS"/>
                <a:cs typeface="Arial Unicode MS"/>
              </a:rPr>
              <a:t>sistema </a:t>
            </a:r>
            <a:r>
              <a:rPr dirty="0" sz="750" spc="25">
                <a:latin typeface="Arial Unicode MS"/>
                <a:cs typeface="Arial Unicode MS"/>
              </a:rPr>
              <a:t>radial </a:t>
            </a:r>
            <a:r>
              <a:rPr dirty="0" sz="750" spc="20">
                <a:latin typeface="Arial Unicode MS"/>
                <a:cs typeface="Arial Unicode MS"/>
              </a:rPr>
              <a:t>simple. </a:t>
            </a:r>
            <a:r>
              <a:rPr dirty="0" sz="750" spc="15">
                <a:latin typeface="Arial Unicode MS"/>
                <a:cs typeface="Arial Unicode MS"/>
              </a:rPr>
              <a:t>Una </a:t>
            </a:r>
            <a:r>
              <a:rPr dirty="0" sz="750" spc="20">
                <a:latin typeface="Arial Unicode MS"/>
                <a:cs typeface="Arial Unicode MS"/>
              </a:rPr>
              <a:t> subestación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distribución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radial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-5">
                <a:latin typeface="Arial Unicode MS"/>
                <a:cs typeface="Arial Unicode MS"/>
              </a:rPr>
              <a:t>se </a:t>
            </a:r>
            <a:r>
              <a:rPr dirty="0" sz="750" spc="25">
                <a:latin typeface="Arial Unicode MS"/>
                <a:cs typeface="Arial Unicode MS"/>
              </a:rPr>
              <a:t>puede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definir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como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aquella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que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tiene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una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sola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fuente.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No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hay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fuentes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falla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o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corriente </a:t>
            </a:r>
            <a:r>
              <a:rPr dirty="0" sz="750" spc="-19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carga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en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los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alimentadores.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Para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este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sistema,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corriente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fluye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en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una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dirección,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desde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fuente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hasta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carga.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900" y="949452"/>
            <a:ext cx="4800600" cy="360121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089396" y="453643"/>
            <a:ext cx="70104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Tahoma"/>
                <a:cs typeface="Tahoma"/>
              </a:rPr>
              <a:t>Protección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de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r>
              <a:rPr dirty="0" spc="10"/>
              <a:t>39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38859" y="4808721"/>
            <a:ext cx="5455920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7100"/>
              </a:lnSpc>
              <a:spcBef>
                <a:spcPts val="100"/>
              </a:spcBef>
            </a:pPr>
            <a:r>
              <a:rPr dirty="0" sz="700" spc="-10">
                <a:latin typeface="Arial Unicode MS"/>
                <a:cs typeface="Arial Unicode MS"/>
              </a:rPr>
              <a:t>La </a:t>
            </a:r>
            <a:r>
              <a:rPr dirty="0" sz="700" spc="35">
                <a:latin typeface="Arial Unicode MS"/>
                <a:cs typeface="Arial Unicode MS"/>
              </a:rPr>
              <a:t>figura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muestra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coordinación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fase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tradicional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entre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el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relé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sobrecorriente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interruptor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principal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subestación,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los </a:t>
            </a:r>
            <a:r>
              <a:rPr dirty="0" sz="700" spc="-18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relés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sobrecorriente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del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alimentador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5">
                <a:latin typeface="Arial Unicode MS"/>
                <a:cs typeface="Arial Unicode MS"/>
              </a:rPr>
              <a:t>y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los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fusibles.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900" y="949452"/>
            <a:ext cx="4800600" cy="360121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089396" y="453643"/>
            <a:ext cx="70104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Tahoma"/>
                <a:cs typeface="Tahoma"/>
              </a:rPr>
              <a:t>Protección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de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r>
              <a:rPr dirty="0" spc="10"/>
              <a:t>40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38860" y="4808721"/>
            <a:ext cx="5601335" cy="2511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06400">
              <a:lnSpc>
                <a:spcPct val="157100"/>
              </a:lnSpc>
              <a:spcBef>
                <a:spcPts val="100"/>
              </a:spcBef>
            </a:pPr>
            <a:r>
              <a:rPr dirty="0" sz="700" spc="-30">
                <a:latin typeface="Arial Unicode MS"/>
                <a:cs typeface="Arial Unicode MS"/>
              </a:rPr>
              <a:t>Si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hay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una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falla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el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bus,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el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relé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del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interruptor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principal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tiene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que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esperar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el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5">
                <a:latin typeface="Arial Unicode MS"/>
                <a:cs typeface="Arial Unicode MS"/>
              </a:rPr>
              <a:t>retardo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5">
                <a:latin typeface="Arial Unicode MS"/>
                <a:cs typeface="Arial Unicode MS"/>
              </a:rPr>
              <a:t>tiempo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inverso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antes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disparar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el </a:t>
            </a:r>
            <a:r>
              <a:rPr dirty="0" sz="700" spc="-180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interruptor</a:t>
            </a:r>
            <a:r>
              <a:rPr dirty="0" sz="700" spc="-2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del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bus.</a:t>
            </a:r>
            <a:endParaRPr sz="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5080">
              <a:lnSpc>
                <a:spcPct val="157100"/>
              </a:lnSpc>
              <a:spcBef>
                <a:spcPts val="5"/>
              </a:spcBef>
            </a:pPr>
            <a:r>
              <a:rPr dirty="0" sz="700" spc="-15">
                <a:latin typeface="Arial Unicode MS"/>
                <a:cs typeface="Arial Unicode MS"/>
              </a:rPr>
              <a:t>Las </a:t>
            </a:r>
            <a:r>
              <a:rPr dirty="0" sz="700" spc="10">
                <a:latin typeface="Arial Unicode MS"/>
                <a:cs typeface="Arial Unicode MS"/>
              </a:rPr>
              <a:t>fallas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10">
                <a:latin typeface="Arial Unicode MS"/>
                <a:cs typeface="Arial Unicode MS"/>
              </a:rPr>
              <a:t>los buses </a:t>
            </a:r>
            <a:r>
              <a:rPr dirty="0" sz="700" spc="20">
                <a:latin typeface="Arial Unicode MS"/>
                <a:cs typeface="Arial Unicode MS"/>
              </a:rPr>
              <a:t>son comunes en </a:t>
            </a:r>
            <a:r>
              <a:rPr dirty="0" sz="700" spc="10">
                <a:latin typeface="Arial Unicode MS"/>
                <a:cs typeface="Arial Unicode MS"/>
              </a:rPr>
              <a:t>los niveles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30">
                <a:latin typeface="Arial Unicode MS"/>
                <a:cs typeface="Arial Unicode MS"/>
              </a:rPr>
              <a:t>distribución </a:t>
            </a:r>
            <a:r>
              <a:rPr dirty="0" sz="700" spc="35">
                <a:latin typeface="Arial Unicode MS"/>
                <a:cs typeface="Arial Unicode MS"/>
              </a:rPr>
              <a:t>porque </a:t>
            </a:r>
            <a:r>
              <a:rPr dirty="0" sz="700" spc="10">
                <a:latin typeface="Arial Unicode MS"/>
                <a:cs typeface="Arial Unicode MS"/>
              </a:rPr>
              <a:t>los </a:t>
            </a:r>
            <a:r>
              <a:rPr dirty="0" sz="700" spc="20">
                <a:latin typeface="Arial Unicode MS"/>
                <a:cs typeface="Arial Unicode MS"/>
              </a:rPr>
              <a:t>animales pequeños </a:t>
            </a:r>
            <a:r>
              <a:rPr dirty="0" sz="700" spc="30">
                <a:latin typeface="Arial Unicode MS"/>
                <a:cs typeface="Arial Unicode MS"/>
              </a:rPr>
              <a:t>pueden </a:t>
            </a:r>
            <a:r>
              <a:rPr dirty="0" sz="700" spc="10">
                <a:latin typeface="Arial Unicode MS"/>
                <a:cs typeface="Arial Unicode MS"/>
              </a:rPr>
              <a:t>salvar </a:t>
            </a:r>
            <a:r>
              <a:rPr dirty="0" sz="700" spc="25">
                <a:latin typeface="Arial Unicode MS"/>
                <a:cs typeface="Arial Unicode MS"/>
              </a:rPr>
              <a:t>fácilmente </a:t>
            </a:r>
            <a:r>
              <a:rPr dirty="0" sz="700" spc="10">
                <a:latin typeface="Arial Unicode MS"/>
                <a:cs typeface="Arial Unicode MS"/>
              </a:rPr>
              <a:t>los </a:t>
            </a:r>
            <a:r>
              <a:rPr dirty="0" sz="700" spc="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pequeños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5">
                <a:latin typeface="Arial Unicode MS"/>
                <a:cs typeface="Arial Unicode MS"/>
              </a:rPr>
              <a:t>espacios</a:t>
            </a:r>
            <a:r>
              <a:rPr dirty="0" sz="70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entre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las </a:t>
            </a:r>
            <a:r>
              <a:rPr dirty="0" sz="700" spc="25">
                <a:latin typeface="Arial Unicode MS"/>
                <a:cs typeface="Arial Unicode MS"/>
              </a:rPr>
              <a:t>estructuras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acero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conectadas</a:t>
            </a:r>
            <a:r>
              <a:rPr dirty="0" sz="700">
                <a:latin typeface="Arial Unicode MS"/>
                <a:cs typeface="Arial Unicode MS"/>
              </a:rPr>
              <a:t> 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tierra</a:t>
            </a:r>
            <a:r>
              <a:rPr dirty="0" sz="700">
                <a:latin typeface="Arial Unicode MS"/>
                <a:cs typeface="Arial Unicode MS"/>
              </a:rPr>
              <a:t> </a:t>
            </a:r>
            <a:r>
              <a:rPr dirty="0" sz="700" spc="5">
                <a:latin typeface="Arial Unicode MS"/>
                <a:cs typeface="Arial Unicode MS"/>
              </a:rPr>
              <a:t>y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los</a:t>
            </a:r>
            <a:r>
              <a:rPr dirty="0" sz="70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buses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energizados.</a:t>
            </a:r>
            <a:r>
              <a:rPr dirty="0" sz="700">
                <a:latin typeface="Arial Unicode MS"/>
                <a:cs typeface="Arial Unicode MS"/>
              </a:rPr>
              <a:t> </a:t>
            </a:r>
            <a:r>
              <a:rPr dirty="0" sz="700" spc="-10">
                <a:latin typeface="Arial Unicode MS"/>
                <a:cs typeface="Arial Unicode MS"/>
              </a:rPr>
              <a:t>La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práctica</a:t>
            </a:r>
            <a:r>
              <a:rPr dirty="0" sz="700">
                <a:latin typeface="Arial Unicode MS"/>
                <a:cs typeface="Arial Unicode MS"/>
              </a:rPr>
              <a:t> </a:t>
            </a:r>
            <a:r>
              <a:rPr dirty="0" sz="700" spc="35">
                <a:latin typeface="Arial Unicode MS"/>
                <a:cs typeface="Arial Unicode MS"/>
              </a:rPr>
              <a:t>común</a:t>
            </a:r>
            <a:r>
              <a:rPr dirty="0" sz="700" spc="-5">
                <a:latin typeface="Arial Unicode MS"/>
                <a:cs typeface="Arial Unicode MS"/>
              </a:rPr>
              <a:t> es</a:t>
            </a:r>
            <a:r>
              <a:rPr dirty="0" sz="70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eliminar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las </a:t>
            </a:r>
            <a:r>
              <a:rPr dirty="0" sz="700" spc="10">
                <a:latin typeface="Arial Unicode MS"/>
                <a:cs typeface="Arial Unicode MS"/>
              </a:rPr>
              <a:t>fallas </a:t>
            </a:r>
            <a:r>
              <a:rPr dirty="0" sz="700" spc="-18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del bus con </a:t>
            </a:r>
            <a:r>
              <a:rPr dirty="0" sz="700" spc="10">
                <a:latin typeface="Arial Unicode MS"/>
                <a:cs typeface="Arial Unicode MS"/>
              </a:rPr>
              <a:t>la </a:t>
            </a:r>
            <a:r>
              <a:rPr dirty="0" sz="700" spc="25">
                <a:latin typeface="Arial Unicode MS"/>
                <a:cs typeface="Arial Unicode MS"/>
              </a:rPr>
              <a:t>protección </a:t>
            </a:r>
            <a:r>
              <a:rPr dirty="0" sz="700" spc="20">
                <a:latin typeface="Arial Unicode MS"/>
                <a:cs typeface="Arial Unicode MS"/>
              </a:rPr>
              <a:t>de respaldo del </a:t>
            </a:r>
            <a:r>
              <a:rPr dirty="0" sz="700" spc="30">
                <a:latin typeface="Arial Unicode MS"/>
                <a:cs typeface="Arial Unicode MS"/>
              </a:rPr>
              <a:t>transformador, que </a:t>
            </a:r>
            <a:r>
              <a:rPr dirty="0" sz="700" spc="25">
                <a:latin typeface="Arial Unicode MS"/>
                <a:cs typeface="Arial Unicode MS"/>
              </a:rPr>
              <a:t>tiene </a:t>
            </a:r>
            <a:r>
              <a:rPr dirty="0" sz="700" spc="40">
                <a:latin typeface="Arial Unicode MS"/>
                <a:cs typeface="Arial Unicode MS"/>
              </a:rPr>
              <a:t>un </a:t>
            </a:r>
            <a:r>
              <a:rPr dirty="0" sz="700" spc="35">
                <a:latin typeface="Arial Unicode MS"/>
                <a:cs typeface="Arial Unicode MS"/>
              </a:rPr>
              <a:t>retardo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35">
                <a:latin typeface="Arial Unicode MS"/>
                <a:cs typeface="Arial Unicode MS"/>
              </a:rPr>
              <a:t>tiempo </a:t>
            </a:r>
            <a:r>
              <a:rPr dirty="0" sz="700" spc="25">
                <a:latin typeface="Arial Unicode MS"/>
                <a:cs typeface="Arial Unicode MS"/>
              </a:rPr>
              <a:t>para </a:t>
            </a:r>
            <a:r>
              <a:rPr dirty="0" sz="700" spc="20">
                <a:latin typeface="Arial Unicode MS"/>
                <a:cs typeface="Arial Unicode MS"/>
              </a:rPr>
              <a:t>coordinarse con </a:t>
            </a:r>
            <a:r>
              <a:rPr dirty="0" sz="700" spc="10">
                <a:latin typeface="Arial Unicode MS"/>
                <a:cs typeface="Arial Unicode MS"/>
              </a:rPr>
              <a:t>la </a:t>
            </a:r>
            <a:r>
              <a:rPr dirty="0" sz="700" spc="25">
                <a:latin typeface="Arial Unicode MS"/>
                <a:cs typeface="Arial Unicode MS"/>
              </a:rPr>
              <a:t>protección </a:t>
            </a:r>
            <a:r>
              <a:rPr dirty="0" sz="700" spc="20">
                <a:latin typeface="Arial Unicode MS"/>
                <a:cs typeface="Arial Unicode MS"/>
              </a:rPr>
              <a:t>del </a:t>
            </a:r>
            <a:r>
              <a:rPr dirty="0" sz="700" spc="2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alimentador. </a:t>
            </a:r>
            <a:r>
              <a:rPr dirty="0" sz="700" spc="-5">
                <a:latin typeface="Arial Unicode MS"/>
                <a:cs typeface="Arial Unicode MS"/>
              </a:rPr>
              <a:t>Los </a:t>
            </a:r>
            <a:r>
              <a:rPr dirty="0" sz="700" spc="30">
                <a:latin typeface="Arial Unicode MS"/>
                <a:cs typeface="Arial Unicode MS"/>
              </a:rPr>
              <a:t>tiempos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25">
                <a:latin typeface="Arial Unicode MS"/>
                <a:cs typeface="Arial Unicode MS"/>
              </a:rPr>
              <a:t>eliminación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10">
                <a:latin typeface="Arial Unicode MS"/>
                <a:cs typeface="Arial Unicode MS"/>
              </a:rPr>
              <a:t>fallas </a:t>
            </a:r>
            <a:r>
              <a:rPr dirty="0" sz="700" spc="15">
                <a:latin typeface="Arial Unicode MS"/>
                <a:cs typeface="Arial Unicode MS"/>
              </a:rPr>
              <a:t>suelen oscilar </a:t>
            </a:r>
            <a:r>
              <a:rPr dirty="0" sz="700" spc="30">
                <a:latin typeface="Arial Unicode MS"/>
                <a:cs typeface="Arial Unicode MS"/>
              </a:rPr>
              <a:t>entre </a:t>
            </a:r>
            <a:r>
              <a:rPr dirty="0" sz="700" spc="5">
                <a:latin typeface="Arial Unicode MS"/>
                <a:cs typeface="Arial Unicode MS"/>
              </a:rPr>
              <a:t>0,5 y 1,0 </a:t>
            </a:r>
            <a:r>
              <a:rPr dirty="0" sz="700" spc="15">
                <a:latin typeface="Arial Unicode MS"/>
                <a:cs typeface="Arial Unicode MS"/>
              </a:rPr>
              <a:t>segundos. </a:t>
            </a:r>
            <a:r>
              <a:rPr dirty="0" sz="700" spc="-5">
                <a:latin typeface="Arial Unicode MS"/>
                <a:cs typeface="Arial Unicode MS"/>
              </a:rPr>
              <a:t>Sin </a:t>
            </a:r>
            <a:r>
              <a:rPr dirty="0" sz="700" spc="30">
                <a:latin typeface="Arial Unicode MS"/>
                <a:cs typeface="Arial Unicode MS"/>
              </a:rPr>
              <a:t>embargo, </a:t>
            </a:r>
            <a:r>
              <a:rPr dirty="0" sz="700" spc="10">
                <a:latin typeface="Arial Unicode MS"/>
                <a:cs typeface="Arial Unicode MS"/>
              </a:rPr>
              <a:t>la </a:t>
            </a:r>
            <a:r>
              <a:rPr dirty="0" sz="700" spc="20">
                <a:latin typeface="Arial Unicode MS"/>
                <a:cs typeface="Arial Unicode MS"/>
              </a:rPr>
              <a:t>alta </a:t>
            </a:r>
            <a:r>
              <a:rPr dirty="0" sz="700" spc="30">
                <a:latin typeface="Arial Unicode MS"/>
                <a:cs typeface="Arial Unicode MS"/>
              </a:rPr>
              <a:t>corriente </a:t>
            </a:r>
            <a:r>
              <a:rPr dirty="0" sz="700" spc="20">
                <a:latin typeface="Arial Unicode MS"/>
                <a:cs typeface="Arial Unicode MS"/>
              </a:rPr>
              <a:t>de falla </a:t>
            </a:r>
            <a:r>
              <a:rPr dirty="0" sz="700" spc="5">
                <a:latin typeface="Arial Unicode MS"/>
                <a:cs typeface="Arial Unicode MS"/>
              </a:rPr>
              <a:t>y </a:t>
            </a:r>
            <a:r>
              <a:rPr dirty="0" sz="700" spc="15">
                <a:latin typeface="Arial Unicode MS"/>
                <a:cs typeface="Arial Unicode MS"/>
              </a:rPr>
              <a:t>el </a:t>
            </a:r>
            <a:r>
              <a:rPr dirty="0" sz="700" spc="20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número </a:t>
            </a:r>
            <a:r>
              <a:rPr dirty="0" sz="700" spc="5">
                <a:latin typeface="Arial Unicode MS"/>
                <a:cs typeface="Arial Unicode MS"/>
              </a:rPr>
              <a:t>y </a:t>
            </a:r>
            <a:r>
              <a:rPr dirty="0" sz="700" spc="10">
                <a:latin typeface="Arial Unicode MS"/>
                <a:cs typeface="Arial Unicode MS"/>
              </a:rPr>
              <a:t>la </a:t>
            </a:r>
            <a:r>
              <a:rPr dirty="0" sz="700" spc="25">
                <a:latin typeface="Arial Unicode MS"/>
                <a:cs typeface="Arial Unicode MS"/>
              </a:rPr>
              <a:t>duración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>
                <a:latin typeface="Arial Unicode MS"/>
                <a:cs typeface="Arial Unicode MS"/>
              </a:rPr>
              <a:t>las </a:t>
            </a:r>
            <a:r>
              <a:rPr dirty="0" sz="700" spc="10">
                <a:latin typeface="Arial Unicode MS"/>
                <a:cs typeface="Arial Unicode MS"/>
              </a:rPr>
              <a:t>fallas </a:t>
            </a:r>
            <a:r>
              <a:rPr dirty="0" sz="700" spc="20">
                <a:latin typeface="Arial Unicode MS"/>
                <a:cs typeface="Arial Unicode MS"/>
              </a:rPr>
              <a:t>del bus </a:t>
            </a:r>
            <a:r>
              <a:rPr dirty="0" sz="700" spc="30">
                <a:latin typeface="Arial Unicode MS"/>
                <a:cs typeface="Arial Unicode MS"/>
              </a:rPr>
              <a:t>pueden reducir </a:t>
            </a:r>
            <a:r>
              <a:rPr dirty="0" sz="700" spc="10">
                <a:latin typeface="Arial Unicode MS"/>
                <a:cs typeface="Arial Unicode MS"/>
              </a:rPr>
              <a:t>la </a:t>
            </a:r>
            <a:r>
              <a:rPr dirty="0" sz="700" spc="15">
                <a:latin typeface="Arial Unicode MS"/>
                <a:cs typeface="Arial Unicode MS"/>
              </a:rPr>
              <a:t>vida </a:t>
            </a:r>
            <a:r>
              <a:rPr dirty="0" sz="700" spc="35">
                <a:latin typeface="Arial Unicode MS"/>
                <a:cs typeface="Arial Unicode MS"/>
              </a:rPr>
              <a:t>útil </a:t>
            </a:r>
            <a:r>
              <a:rPr dirty="0" sz="700" spc="20">
                <a:latin typeface="Arial Unicode MS"/>
                <a:cs typeface="Arial Unicode MS"/>
              </a:rPr>
              <a:t>del </a:t>
            </a:r>
            <a:r>
              <a:rPr dirty="0" sz="700" spc="35">
                <a:latin typeface="Arial Unicode MS"/>
                <a:cs typeface="Arial Unicode MS"/>
              </a:rPr>
              <a:t>transformador </a:t>
            </a:r>
            <a:r>
              <a:rPr dirty="0" sz="700" spc="20">
                <a:latin typeface="Arial Unicode MS"/>
                <a:cs typeface="Arial Unicode MS"/>
              </a:rPr>
              <a:t>de potencia, </a:t>
            </a:r>
            <a:r>
              <a:rPr dirty="0" sz="700" spc="15">
                <a:latin typeface="Arial Unicode MS"/>
                <a:cs typeface="Arial Unicode MS"/>
              </a:rPr>
              <a:t>el </a:t>
            </a:r>
            <a:r>
              <a:rPr dirty="0" sz="700" spc="30">
                <a:latin typeface="Arial Unicode MS"/>
                <a:cs typeface="Arial Unicode MS"/>
              </a:rPr>
              <a:t>elemento </a:t>
            </a:r>
            <a:r>
              <a:rPr dirty="0" sz="700" spc="20">
                <a:latin typeface="Arial Unicode MS"/>
                <a:cs typeface="Arial Unicode MS"/>
              </a:rPr>
              <a:t>más </a:t>
            </a:r>
            <a:r>
              <a:rPr dirty="0" sz="700" spc="35">
                <a:latin typeface="Arial Unicode MS"/>
                <a:cs typeface="Arial Unicode MS"/>
              </a:rPr>
              <a:t>importante </a:t>
            </a:r>
            <a:r>
              <a:rPr dirty="0" sz="700" spc="5">
                <a:latin typeface="Arial Unicode MS"/>
                <a:cs typeface="Arial Unicode MS"/>
              </a:rPr>
              <a:t>y </a:t>
            </a:r>
            <a:r>
              <a:rPr dirty="0" sz="700" spc="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costoso</a:t>
            </a:r>
            <a:r>
              <a:rPr dirty="0" sz="700" spc="-2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subestación.</a:t>
            </a:r>
            <a:endParaRPr sz="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19685">
              <a:lnSpc>
                <a:spcPct val="146700"/>
              </a:lnSpc>
            </a:pPr>
            <a:r>
              <a:rPr dirty="0" sz="750" spc="-20">
                <a:latin typeface="Arial Unicode MS"/>
                <a:cs typeface="Arial Unicode MS"/>
              </a:rPr>
              <a:t>En </a:t>
            </a:r>
            <a:r>
              <a:rPr dirty="0" sz="750">
                <a:latin typeface="Arial Unicode MS"/>
                <a:cs typeface="Arial Unicode MS"/>
              </a:rPr>
              <a:t>las </a:t>
            </a:r>
            <a:r>
              <a:rPr dirty="0" sz="750" spc="15">
                <a:latin typeface="Arial Unicode MS"/>
                <a:cs typeface="Arial Unicode MS"/>
              </a:rPr>
              <a:t>subestaciones radiales, </a:t>
            </a:r>
            <a:r>
              <a:rPr dirty="0" sz="750" spc="45">
                <a:latin typeface="Arial Unicode MS"/>
                <a:cs typeface="Arial Unicode MS"/>
              </a:rPr>
              <a:t>un </a:t>
            </a:r>
            <a:r>
              <a:rPr dirty="0" sz="750" spc="20">
                <a:latin typeface="Arial Unicode MS"/>
                <a:cs typeface="Arial Unicode MS"/>
              </a:rPr>
              <a:t>esquema </a:t>
            </a:r>
            <a:r>
              <a:rPr dirty="0" sz="750" spc="25">
                <a:latin typeface="Arial Unicode MS"/>
                <a:cs typeface="Arial Unicode MS"/>
              </a:rPr>
              <a:t>de </a:t>
            </a:r>
            <a:r>
              <a:rPr dirty="0" sz="750" spc="30">
                <a:latin typeface="Arial Unicode MS"/>
                <a:cs typeface="Arial Unicode MS"/>
              </a:rPr>
              <a:t>bloqueo </a:t>
            </a:r>
            <a:r>
              <a:rPr dirty="0" sz="750" spc="25">
                <a:latin typeface="Arial Unicode MS"/>
                <a:cs typeface="Arial Unicode MS"/>
              </a:rPr>
              <a:t>de enclavamiento de </a:t>
            </a:r>
            <a:r>
              <a:rPr dirty="0" sz="750" spc="15">
                <a:latin typeface="Arial Unicode MS"/>
                <a:cs typeface="Arial Unicode MS"/>
              </a:rPr>
              <a:t>zona </a:t>
            </a:r>
            <a:r>
              <a:rPr dirty="0" sz="750" spc="25">
                <a:latin typeface="Arial Unicode MS"/>
                <a:cs typeface="Arial Unicode MS"/>
              </a:rPr>
              <a:t>simple </a:t>
            </a:r>
            <a:r>
              <a:rPr dirty="0" sz="750" spc="5">
                <a:latin typeface="Arial Unicode MS"/>
                <a:cs typeface="Arial Unicode MS"/>
              </a:rPr>
              <a:t>y </a:t>
            </a:r>
            <a:r>
              <a:rPr dirty="0" sz="750" spc="20">
                <a:latin typeface="Arial Unicode MS"/>
                <a:cs typeface="Arial Unicode MS"/>
              </a:rPr>
              <a:t>económico, </a:t>
            </a:r>
            <a:r>
              <a:rPr dirty="0" sz="750">
                <a:latin typeface="Arial Unicode MS"/>
                <a:cs typeface="Arial Unicode MS"/>
              </a:rPr>
              <a:t>a </a:t>
            </a:r>
            <a:r>
              <a:rPr dirty="0" sz="750" spc="-5">
                <a:latin typeface="Arial Unicode MS"/>
                <a:cs typeface="Arial Unicode MS"/>
              </a:rPr>
              <a:t>veces </a:t>
            </a:r>
            <a:r>
              <a:rPr dirty="0" sz="750" spc="30">
                <a:latin typeface="Arial Unicode MS"/>
                <a:cs typeface="Arial Unicode MS"/>
              </a:rPr>
              <a:t>llamado </a:t>
            </a:r>
            <a:r>
              <a:rPr dirty="0" sz="750" spc="3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esquema </a:t>
            </a:r>
            <a:r>
              <a:rPr dirty="0" sz="750" spc="25">
                <a:latin typeface="Arial Unicode MS"/>
                <a:cs typeface="Arial Unicode MS"/>
              </a:rPr>
              <a:t>de disparo </a:t>
            </a:r>
            <a:r>
              <a:rPr dirty="0" sz="750" spc="35">
                <a:latin typeface="Arial Unicode MS"/>
                <a:cs typeface="Arial Unicode MS"/>
              </a:rPr>
              <a:t>rápido </a:t>
            </a:r>
            <a:r>
              <a:rPr dirty="0" sz="750" spc="25">
                <a:latin typeface="Arial Unicode MS"/>
                <a:cs typeface="Arial Unicode MS"/>
              </a:rPr>
              <a:t>de </a:t>
            </a:r>
            <a:r>
              <a:rPr dirty="0" sz="750" spc="15">
                <a:latin typeface="Arial Unicode MS"/>
                <a:cs typeface="Arial Unicode MS"/>
              </a:rPr>
              <a:t>bus, </a:t>
            </a:r>
            <a:r>
              <a:rPr dirty="0" sz="750" spc="30">
                <a:latin typeface="Arial Unicode MS"/>
                <a:cs typeface="Arial Unicode MS"/>
              </a:rPr>
              <a:t>proporciona </a:t>
            </a:r>
            <a:r>
              <a:rPr dirty="0" sz="750" spc="45">
                <a:latin typeface="Arial Unicode MS"/>
                <a:cs typeface="Arial Unicode MS"/>
              </a:rPr>
              <a:t>un </a:t>
            </a:r>
            <a:r>
              <a:rPr dirty="0" sz="750" spc="15">
                <a:latin typeface="Arial Unicode MS"/>
                <a:cs typeface="Arial Unicode MS"/>
              </a:rPr>
              <a:t>despeje </a:t>
            </a:r>
            <a:r>
              <a:rPr dirty="0" sz="750" spc="25">
                <a:latin typeface="Arial Unicode MS"/>
                <a:cs typeface="Arial Unicode MS"/>
              </a:rPr>
              <a:t>de </a:t>
            </a:r>
            <a:r>
              <a:rPr dirty="0" sz="750" spc="15">
                <a:latin typeface="Arial Unicode MS"/>
                <a:cs typeface="Arial Unicode MS"/>
              </a:rPr>
              <a:t>fallas </a:t>
            </a:r>
            <a:r>
              <a:rPr dirty="0" sz="750" spc="25">
                <a:latin typeface="Arial Unicode MS"/>
                <a:cs typeface="Arial Unicode MS"/>
              </a:rPr>
              <a:t>de </a:t>
            </a:r>
            <a:r>
              <a:rPr dirty="0" sz="750" spc="15">
                <a:latin typeface="Arial Unicode MS"/>
                <a:cs typeface="Arial Unicode MS"/>
              </a:rPr>
              <a:t>velocidad </a:t>
            </a:r>
            <a:r>
              <a:rPr dirty="0" sz="750" spc="30">
                <a:latin typeface="Arial Unicode MS"/>
                <a:cs typeface="Arial Unicode MS"/>
              </a:rPr>
              <a:t>relativamente </a:t>
            </a:r>
            <a:r>
              <a:rPr dirty="0" sz="750" spc="20">
                <a:latin typeface="Arial Unicode MS"/>
                <a:cs typeface="Arial Unicode MS"/>
              </a:rPr>
              <a:t>alta </a:t>
            </a:r>
            <a:r>
              <a:rPr dirty="0" sz="750" spc="25">
                <a:latin typeface="Arial Unicode MS"/>
                <a:cs typeface="Arial Unicode MS"/>
              </a:rPr>
              <a:t>para </a:t>
            </a:r>
            <a:r>
              <a:rPr dirty="0" sz="750" spc="10">
                <a:latin typeface="Arial Unicode MS"/>
                <a:cs typeface="Arial Unicode MS"/>
              </a:rPr>
              <a:t>buses </a:t>
            </a:r>
            <a:r>
              <a:rPr dirty="0" sz="750" spc="30">
                <a:latin typeface="Arial Unicode MS"/>
                <a:cs typeface="Arial Unicode MS"/>
              </a:rPr>
              <a:t>que </a:t>
            </a:r>
            <a:r>
              <a:rPr dirty="0" sz="750" spc="40">
                <a:latin typeface="Arial Unicode MS"/>
                <a:cs typeface="Arial Unicode MS"/>
              </a:rPr>
              <a:t>no </a:t>
            </a:r>
            <a:r>
              <a:rPr dirty="0" sz="750" spc="4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tienen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protección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diferencial.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-20">
                <a:latin typeface="Arial Unicode MS"/>
                <a:cs typeface="Arial Unicode MS"/>
              </a:rPr>
              <a:t>En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lugar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depender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del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intervalo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coordinación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tradicional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en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el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relé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principal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del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bus,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este </a:t>
            </a:r>
            <a:r>
              <a:rPr dirty="0" sz="750" spc="-19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esquema </a:t>
            </a:r>
            <a:r>
              <a:rPr dirty="0" sz="750" spc="30">
                <a:latin typeface="Arial Unicode MS"/>
                <a:cs typeface="Arial Unicode MS"/>
              </a:rPr>
              <a:t>requiere </a:t>
            </a:r>
            <a:r>
              <a:rPr dirty="0" sz="750" spc="20">
                <a:latin typeface="Arial Unicode MS"/>
                <a:cs typeface="Arial Unicode MS"/>
              </a:rPr>
              <a:t>solo </a:t>
            </a:r>
            <a:r>
              <a:rPr dirty="0" sz="750" spc="45">
                <a:latin typeface="Arial Unicode MS"/>
                <a:cs typeface="Arial Unicode MS"/>
              </a:rPr>
              <a:t>un </a:t>
            </a:r>
            <a:r>
              <a:rPr dirty="0" sz="750" spc="20">
                <a:latin typeface="Arial Unicode MS"/>
                <a:cs typeface="Arial Unicode MS"/>
              </a:rPr>
              <a:t>breve </a:t>
            </a:r>
            <a:r>
              <a:rPr dirty="0" sz="750" spc="35">
                <a:latin typeface="Arial Unicode MS"/>
                <a:cs typeface="Arial Unicode MS"/>
              </a:rPr>
              <a:t>retardo </a:t>
            </a:r>
            <a:r>
              <a:rPr dirty="0" sz="750" spc="25">
                <a:latin typeface="Arial Unicode MS"/>
                <a:cs typeface="Arial Unicode MS"/>
              </a:rPr>
              <a:t>para </a:t>
            </a:r>
            <a:r>
              <a:rPr dirty="0" sz="750" spc="45">
                <a:latin typeface="Arial Unicode MS"/>
                <a:cs typeface="Arial Unicode MS"/>
              </a:rPr>
              <a:t>permitir </a:t>
            </a:r>
            <a:r>
              <a:rPr dirty="0" sz="750" spc="30">
                <a:latin typeface="Arial Unicode MS"/>
                <a:cs typeface="Arial Unicode MS"/>
              </a:rPr>
              <a:t>que </a:t>
            </a:r>
            <a:r>
              <a:rPr dirty="0" sz="750" spc="15">
                <a:latin typeface="Arial Unicode MS"/>
                <a:cs typeface="Arial Unicode MS"/>
              </a:rPr>
              <a:t>los relés </a:t>
            </a:r>
            <a:r>
              <a:rPr dirty="0" sz="750" spc="25">
                <a:latin typeface="Arial Unicode MS"/>
                <a:cs typeface="Arial Unicode MS"/>
              </a:rPr>
              <a:t>del </a:t>
            </a:r>
            <a:r>
              <a:rPr dirty="0" sz="750" spc="35">
                <a:latin typeface="Arial Unicode MS"/>
                <a:cs typeface="Arial Unicode MS"/>
              </a:rPr>
              <a:t>alimentador </a:t>
            </a:r>
            <a:r>
              <a:rPr dirty="0" sz="750" spc="30">
                <a:latin typeface="Arial Unicode MS"/>
                <a:cs typeface="Arial Unicode MS"/>
              </a:rPr>
              <a:t>bloqueen </a:t>
            </a:r>
            <a:r>
              <a:rPr dirty="0" sz="750" spc="15">
                <a:latin typeface="Arial Unicode MS"/>
                <a:cs typeface="Arial Unicode MS"/>
              </a:rPr>
              <a:t>el </a:t>
            </a:r>
            <a:r>
              <a:rPr dirty="0" sz="750" spc="20">
                <a:latin typeface="Arial Unicode MS"/>
                <a:cs typeface="Arial Unicode MS"/>
              </a:rPr>
              <a:t>relé </a:t>
            </a:r>
            <a:r>
              <a:rPr dirty="0" sz="750" spc="25">
                <a:latin typeface="Arial Unicode MS"/>
                <a:cs typeface="Arial Unicode MS"/>
              </a:rPr>
              <a:t>principal del </a:t>
            </a:r>
            <a:r>
              <a:rPr dirty="0" sz="750" spc="20">
                <a:latin typeface="Arial Unicode MS"/>
                <a:cs typeface="Arial Unicode MS"/>
              </a:rPr>
              <a:t>bus </a:t>
            </a:r>
            <a:r>
              <a:rPr dirty="0" sz="750" spc="45">
                <a:latin typeface="Arial Unicode MS"/>
                <a:cs typeface="Arial Unicode MS"/>
              </a:rPr>
              <a:t>por </a:t>
            </a:r>
            <a:r>
              <a:rPr dirty="0" sz="750" spc="5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una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falla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externa.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-30">
                <a:latin typeface="Arial Unicode MS"/>
                <a:cs typeface="Arial Unicode MS"/>
              </a:rPr>
              <a:t>El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esquema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puede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operar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para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fallas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bus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en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aproximadamente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2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>
                <a:latin typeface="Arial Unicode MS"/>
                <a:cs typeface="Arial Unicode MS"/>
              </a:rPr>
              <a:t>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3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ciclos.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900" y="949452"/>
            <a:ext cx="4800600" cy="360121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089396" y="453643"/>
            <a:ext cx="70104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Tahoma"/>
                <a:cs typeface="Tahoma"/>
              </a:rPr>
              <a:t>Protección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de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r>
              <a:rPr dirty="0" spc="10"/>
              <a:t>41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38845" y="4882388"/>
            <a:ext cx="5462905" cy="20720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35">
                <a:latin typeface="Arial Unicode MS"/>
                <a:cs typeface="Arial Unicode MS"/>
              </a:rPr>
              <a:t>Se</a:t>
            </a:r>
            <a:r>
              <a:rPr dirty="0" sz="600" spc="-15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puede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30">
                <a:latin typeface="Arial Unicode MS"/>
                <a:cs typeface="Arial Unicode MS"/>
              </a:rPr>
              <a:t>implementar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35">
                <a:latin typeface="Arial Unicode MS"/>
                <a:cs typeface="Arial Unicode MS"/>
              </a:rPr>
              <a:t>un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15">
                <a:latin typeface="Arial Unicode MS"/>
                <a:cs typeface="Arial Unicode MS"/>
              </a:rPr>
              <a:t>esquema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de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disparo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25">
                <a:latin typeface="Arial Unicode MS"/>
                <a:cs typeface="Arial Unicode MS"/>
              </a:rPr>
              <a:t>rápido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de</a:t>
            </a:r>
            <a:r>
              <a:rPr dirty="0" sz="600" spc="-15">
                <a:latin typeface="Arial Unicode MS"/>
                <a:cs typeface="Arial Unicode MS"/>
              </a:rPr>
              <a:t> </a:t>
            </a:r>
            <a:r>
              <a:rPr dirty="0" sz="600" spc="15">
                <a:latin typeface="Arial Unicode MS"/>
                <a:cs typeface="Arial Unicode MS"/>
              </a:rPr>
              <a:t>bus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de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10">
                <a:latin typeface="Arial Unicode MS"/>
                <a:cs typeface="Arial Unicode MS"/>
              </a:rPr>
              <a:t>la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siguiente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manera:</a:t>
            </a:r>
            <a:endParaRPr sz="6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700">
              <a:latin typeface="Arial Unicode MS"/>
              <a:cs typeface="Arial Unicode MS"/>
            </a:endParaRPr>
          </a:p>
          <a:p>
            <a:pPr marL="469900" marR="5080" indent="-228600">
              <a:lnSpc>
                <a:spcPct val="157100"/>
              </a:lnSpc>
              <a:buAutoNum type="arabicPeriod"/>
              <a:tabLst>
                <a:tab pos="339725" algn="l"/>
              </a:tabLst>
            </a:pPr>
            <a:r>
              <a:rPr dirty="0" sz="700" spc="25">
                <a:latin typeface="Arial Unicode MS"/>
                <a:cs typeface="Arial Unicode MS"/>
              </a:rPr>
              <a:t>Programe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un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elemento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sobrecorriente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instantánea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5">
                <a:latin typeface="Arial Unicode MS"/>
                <a:cs typeface="Arial Unicode MS"/>
              </a:rPr>
              <a:t>cada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uno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los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relés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alimentador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para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cerrar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un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contacto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 </a:t>
            </a:r>
            <a:r>
              <a:rPr dirty="0" sz="700" spc="-18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salida</a:t>
            </a:r>
            <a:r>
              <a:rPr dirty="0" sz="700" spc="-2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cuando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ocurra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una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falla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en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el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alimentador.</a:t>
            </a:r>
            <a:endParaRPr sz="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Arial Unicode MS"/>
              <a:buAutoNum type="arabicPeriod"/>
            </a:pPr>
            <a:endParaRPr sz="650">
              <a:latin typeface="Arial Unicode MS"/>
              <a:cs typeface="Arial Unicode MS"/>
            </a:endParaRPr>
          </a:p>
          <a:p>
            <a:pPr marL="469900" marR="95250" indent="-228600">
              <a:lnSpc>
                <a:spcPct val="157100"/>
              </a:lnSpc>
              <a:buAutoNum type="arabicPeriod"/>
              <a:tabLst>
                <a:tab pos="339725" algn="l"/>
              </a:tabLst>
            </a:pPr>
            <a:r>
              <a:rPr dirty="0" sz="700" spc="5">
                <a:latin typeface="Arial Unicode MS"/>
                <a:cs typeface="Arial Unicode MS"/>
              </a:rPr>
              <a:t>Conecte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los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contactos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bloqueo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5">
                <a:latin typeface="Arial Unicode MS"/>
                <a:cs typeface="Arial Unicode MS"/>
              </a:rPr>
              <a:t>cada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uno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los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relés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alimentación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paralelo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una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entrada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el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relé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principal </a:t>
            </a:r>
            <a:r>
              <a:rPr dirty="0" sz="700" spc="-18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del</a:t>
            </a:r>
            <a:r>
              <a:rPr dirty="0" sz="700" spc="-2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bus.</a:t>
            </a:r>
            <a:endParaRPr sz="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Font typeface="Arial Unicode MS"/>
              <a:buAutoNum type="arabicPeriod"/>
            </a:pPr>
            <a:endParaRPr sz="650">
              <a:latin typeface="Arial Unicode MS"/>
              <a:cs typeface="Arial Unicode MS"/>
            </a:endParaRPr>
          </a:p>
          <a:p>
            <a:pPr marL="469900" marR="212090" indent="-228600">
              <a:lnSpc>
                <a:spcPct val="157100"/>
              </a:lnSpc>
              <a:spcBef>
                <a:spcPts val="5"/>
              </a:spcBef>
              <a:buAutoNum type="arabicPeriod"/>
              <a:tabLst>
                <a:tab pos="339725" algn="l"/>
              </a:tabLst>
            </a:pPr>
            <a:r>
              <a:rPr dirty="0" sz="700" spc="5">
                <a:latin typeface="Arial Unicode MS"/>
                <a:cs typeface="Arial Unicode MS"/>
              </a:rPr>
              <a:t>Retrase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los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elementos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sobrecorriente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el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relé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principal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del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bus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sólo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lo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suficiente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para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permitir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detección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los </a:t>
            </a:r>
            <a:r>
              <a:rPr dirty="0" sz="700" spc="-18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contactos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bloqueo;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40">
                <a:latin typeface="Arial Unicode MS"/>
                <a:cs typeface="Arial Unicode MS"/>
              </a:rPr>
              <a:t>un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retraso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coordinación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típico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-5">
                <a:latin typeface="Arial Unicode MS"/>
                <a:cs typeface="Arial Unicode MS"/>
              </a:rPr>
              <a:t>es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aproximadamente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1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2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5">
                <a:latin typeface="Arial Unicode MS"/>
                <a:cs typeface="Arial Unicode MS"/>
              </a:rPr>
              <a:t>ciclos.</a:t>
            </a:r>
            <a:endParaRPr sz="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918844">
              <a:lnSpc>
                <a:spcPct val="146700"/>
              </a:lnSpc>
            </a:pPr>
            <a:r>
              <a:rPr dirty="0" sz="750" spc="25">
                <a:latin typeface="Arial Unicode MS"/>
                <a:cs typeface="Arial Unicode MS"/>
              </a:rPr>
              <a:t>Un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relé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basado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en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microprocesador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simplifica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enormemente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el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cableado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5">
                <a:latin typeface="Arial Unicode MS"/>
                <a:cs typeface="Arial Unicode MS"/>
              </a:rPr>
              <a:t>y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el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equipo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asociados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con</a:t>
            </a:r>
            <a:r>
              <a:rPr dirty="0" sz="750" spc="-5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la </a:t>
            </a:r>
            <a:r>
              <a:rPr dirty="0" sz="750" spc="-195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implementación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45">
                <a:latin typeface="Arial Unicode MS"/>
                <a:cs typeface="Arial Unicode MS"/>
              </a:rPr>
              <a:t>un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esquema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disparo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bus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rápido.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900" y="949452"/>
            <a:ext cx="4800600" cy="360121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089396" y="453643"/>
            <a:ext cx="70104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Tahoma"/>
                <a:cs typeface="Tahoma"/>
              </a:rPr>
              <a:t>Protección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de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r>
              <a:rPr dirty="0" spc="10"/>
              <a:t>42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38860" y="4825491"/>
            <a:ext cx="5661660" cy="924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latin typeface="Arial Unicode MS"/>
                <a:cs typeface="Arial Unicode MS"/>
              </a:rPr>
              <a:t>La </a:t>
            </a:r>
            <a:r>
              <a:rPr dirty="0" sz="700" spc="20">
                <a:latin typeface="Arial Unicode MS"/>
                <a:cs typeface="Arial Unicode MS"/>
              </a:rPr>
              <a:t>diapositiva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muestra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el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esquema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lógico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5">
                <a:latin typeface="Arial Unicode MS"/>
                <a:cs typeface="Arial Unicode MS"/>
              </a:rPr>
              <a:t>básico,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que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está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35">
                <a:latin typeface="Arial Unicode MS"/>
                <a:cs typeface="Arial Unicode MS"/>
              </a:rPr>
              <a:t>programado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en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el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relé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principal</a:t>
            </a:r>
            <a:r>
              <a:rPr dirty="0" sz="700" spc="-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del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5">
                <a:latin typeface="Arial Unicode MS"/>
                <a:cs typeface="Arial Unicode MS"/>
              </a:rPr>
              <a:t>bus:</a:t>
            </a:r>
            <a:endParaRPr sz="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700">
              <a:latin typeface="Arial Unicode MS"/>
              <a:cs typeface="Arial Unicode MS"/>
            </a:endParaRPr>
          </a:p>
          <a:p>
            <a:pPr algn="r" marL="111760" marR="683895" indent="-111760">
              <a:lnSpc>
                <a:spcPct val="100000"/>
              </a:lnSpc>
              <a:buAutoNum type="arabicPeriod"/>
              <a:tabLst>
                <a:tab pos="111760" algn="l"/>
              </a:tabLst>
            </a:pPr>
            <a:r>
              <a:rPr dirty="0" sz="800">
                <a:latin typeface="Arial Unicode MS"/>
                <a:cs typeface="Arial Unicode MS"/>
              </a:rPr>
              <a:t>AND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Gate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10">
                <a:latin typeface="Arial Unicode MS"/>
                <a:cs typeface="Arial Unicode MS"/>
              </a:rPr>
              <a:t>1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recibe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el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estado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lógico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los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elementos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sobrecorriente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10">
                <a:latin typeface="Arial Unicode MS"/>
                <a:cs typeface="Arial Unicode MS"/>
              </a:rPr>
              <a:t>fase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y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tierra,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los</a:t>
            </a:r>
            <a:r>
              <a:rPr dirty="0" sz="800" spc="-5">
                <a:latin typeface="Arial Unicode MS"/>
                <a:cs typeface="Arial Unicode MS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cuales</a:t>
            </a:r>
            <a:endParaRPr sz="800">
              <a:latin typeface="Arial Unicode MS"/>
              <a:cs typeface="Arial Unicode MS"/>
            </a:endParaRPr>
          </a:p>
          <a:p>
            <a:pPr algn="r" marR="652780">
              <a:lnSpc>
                <a:spcPct val="100000"/>
              </a:lnSpc>
              <a:spcBef>
                <a:spcPts val="50"/>
              </a:spcBef>
            </a:pPr>
            <a:r>
              <a:rPr dirty="0" sz="750" spc="30">
                <a:latin typeface="Arial Unicode MS"/>
                <a:cs typeface="Arial Unicode MS"/>
              </a:rPr>
              <a:t>incluir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45">
                <a:latin typeface="Arial Unicode MS"/>
                <a:cs typeface="Arial Unicode MS"/>
              </a:rPr>
              <a:t>un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breve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0">
                <a:latin typeface="Arial Unicode MS"/>
                <a:cs typeface="Arial Unicode MS"/>
              </a:rPr>
              <a:t>retraso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tiempo.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-80">
                <a:latin typeface="Arial Unicode MS"/>
                <a:cs typeface="Arial Unicode MS"/>
              </a:rPr>
              <a:t>Y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la</a:t>
            </a:r>
            <a:r>
              <a:rPr dirty="0" sz="750" spc="-15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puerta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0">
                <a:latin typeface="Arial Unicode MS"/>
                <a:cs typeface="Arial Unicode MS"/>
              </a:rPr>
              <a:t>1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35">
                <a:latin typeface="Arial Unicode MS"/>
                <a:cs typeface="Arial Unicode MS"/>
              </a:rPr>
              <a:t>también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recibe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15">
                <a:latin typeface="Arial Unicode MS"/>
                <a:cs typeface="Arial Unicode MS"/>
              </a:rPr>
              <a:t>el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0">
                <a:latin typeface="Arial Unicode MS"/>
                <a:cs typeface="Arial Unicode MS"/>
              </a:rPr>
              <a:t>estado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lógico</a:t>
            </a:r>
            <a:r>
              <a:rPr dirty="0" sz="750" spc="-10">
                <a:latin typeface="Arial Unicode MS"/>
                <a:cs typeface="Arial Unicode MS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del</a:t>
            </a:r>
            <a:r>
              <a:rPr dirty="0" sz="750" spc="-15">
                <a:latin typeface="Arial Unicode MS"/>
                <a:cs typeface="Arial Unicode MS"/>
              </a:rPr>
              <a:t> relé</a:t>
            </a:r>
            <a:r>
              <a:rPr dirty="0" sz="750" spc="-15" i="1">
                <a:latin typeface="Verdana"/>
                <a:cs typeface="Verdana"/>
              </a:rPr>
              <a:t>IN104</a:t>
            </a:r>
            <a:r>
              <a:rPr dirty="0" sz="750" spc="-65" i="1">
                <a:latin typeface="Verdana"/>
                <a:cs typeface="Verdana"/>
              </a:rPr>
              <a:t> </a:t>
            </a:r>
            <a:r>
              <a:rPr dirty="0" sz="750" spc="25">
                <a:latin typeface="Arial Unicode MS"/>
                <a:cs typeface="Arial Unicode MS"/>
              </a:rPr>
              <a:t>aporte.</a:t>
            </a:r>
            <a:endParaRPr sz="7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500">
              <a:latin typeface="Arial Unicode MS"/>
              <a:cs typeface="Arial Unicode MS"/>
            </a:endParaRPr>
          </a:p>
          <a:p>
            <a:pPr marL="469265" marR="5080" indent="-228600">
              <a:lnSpc>
                <a:spcPct val="109200"/>
              </a:lnSpc>
              <a:buSzPct val="153846"/>
              <a:buAutoNum type="arabicPeriod" startAt="2"/>
              <a:tabLst>
                <a:tab pos="469900" algn="l"/>
              </a:tabLst>
            </a:pPr>
            <a:r>
              <a:rPr dirty="0" sz="650" spc="-40">
                <a:latin typeface="Arial Unicode MS"/>
                <a:cs typeface="Arial Unicode MS"/>
              </a:rPr>
              <a:t>Se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25">
                <a:latin typeface="Arial Unicode MS"/>
                <a:cs typeface="Arial Unicode MS"/>
              </a:rPr>
              <a:t>produce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40">
                <a:latin typeface="Arial Unicode MS"/>
                <a:cs typeface="Arial Unicode MS"/>
              </a:rPr>
              <a:t>un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disparo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30">
                <a:latin typeface="Arial Unicode MS"/>
                <a:cs typeface="Arial Unicode MS"/>
              </a:rPr>
              <a:t>rápido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del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bus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-45">
                <a:latin typeface="Arial Unicode MS"/>
                <a:cs typeface="Arial Unicode MS"/>
              </a:rPr>
              <a:t>(Y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10">
                <a:latin typeface="Arial Unicode MS"/>
                <a:cs typeface="Arial Unicode MS"/>
              </a:rPr>
              <a:t>la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10">
                <a:latin typeface="Arial Unicode MS"/>
                <a:cs typeface="Arial Unicode MS"/>
              </a:rPr>
              <a:t>salida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10">
                <a:latin typeface="Arial Unicode MS"/>
                <a:cs typeface="Arial Unicode MS"/>
              </a:rPr>
              <a:t>la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30">
                <a:latin typeface="Arial Unicode MS"/>
                <a:cs typeface="Arial Unicode MS"/>
              </a:rPr>
              <a:t>puerta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10">
                <a:latin typeface="Arial Unicode MS"/>
                <a:cs typeface="Arial Unicode MS"/>
              </a:rPr>
              <a:t>1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afirma)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>
                <a:latin typeface="Arial Unicode MS"/>
                <a:cs typeface="Arial Unicode MS"/>
              </a:rPr>
              <a:t>si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10">
                <a:latin typeface="Arial Unicode MS"/>
                <a:cs typeface="Arial Unicode MS"/>
              </a:rPr>
              <a:t>los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elementos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25">
                <a:latin typeface="Arial Unicode MS"/>
                <a:cs typeface="Arial Unicode MS"/>
              </a:rPr>
              <a:t>sobrecorriente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5">
                <a:latin typeface="Arial Unicode MS"/>
                <a:cs typeface="Arial Unicode MS"/>
              </a:rPr>
              <a:t>fase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5">
                <a:latin typeface="Arial Unicode MS"/>
                <a:cs typeface="Arial Unicode MS"/>
              </a:rPr>
              <a:t>y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60">
                <a:latin typeface="Arial Unicode MS"/>
                <a:cs typeface="Arial Unicode MS"/>
              </a:rPr>
              <a:t>/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30">
                <a:latin typeface="Arial Unicode MS"/>
                <a:cs typeface="Arial Unicode MS"/>
              </a:rPr>
              <a:t>o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30">
                <a:latin typeface="Arial Unicode MS"/>
                <a:cs typeface="Arial Unicode MS"/>
              </a:rPr>
              <a:t>tierra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detectan </a:t>
            </a:r>
            <a:r>
              <a:rPr dirty="0" sz="650" spc="-165">
                <a:latin typeface="Arial Unicode MS"/>
                <a:cs typeface="Arial Unicode MS"/>
              </a:rPr>
              <a:t> </a:t>
            </a:r>
            <a:r>
              <a:rPr dirty="0" sz="650" spc="25">
                <a:latin typeface="Arial Unicode MS"/>
                <a:cs typeface="Arial Unicode MS"/>
              </a:rPr>
              <a:t>una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15">
                <a:latin typeface="Arial Unicode MS"/>
                <a:cs typeface="Arial Unicode MS"/>
              </a:rPr>
              <a:t>falla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-30">
                <a:latin typeface="Arial Unicode MS"/>
                <a:cs typeface="Arial Unicode MS"/>
              </a:rPr>
              <a:t>(</a:t>
            </a:r>
            <a:r>
              <a:rPr dirty="0" sz="650" spc="-30" i="1">
                <a:latin typeface="Verdana"/>
                <a:cs typeface="Verdana"/>
              </a:rPr>
              <a:t>50PT</a:t>
            </a:r>
            <a:r>
              <a:rPr dirty="0" sz="650" spc="-55" i="1">
                <a:latin typeface="Verdana"/>
                <a:cs typeface="Verdana"/>
              </a:rPr>
              <a:t> </a:t>
            </a:r>
            <a:r>
              <a:rPr dirty="0" sz="650" spc="5">
                <a:latin typeface="Arial Unicode MS"/>
                <a:cs typeface="Arial Unicode MS"/>
              </a:rPr>
              <a:t>y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60">
                <a:latin typeface="Arial Unicode MS"/>
                <a:cs typeface="Arial Unicode MS"/>
              </a:rPr>
              <a:t>/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30">
                <a:latin typeface="Arial Unicode MS"/>
                <a:cs typeface="Arial Unicode MS"/>
              </a:rPr>
              <a:t>o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-40" i="1">
                <a:latin typeface="Verdana"/>
                <a:cs typeface="Verdana"/>
              </a:rPr>
              <a:t>50GT</a:t>
            </a:r>
            <a:r>
              <a:rPr dirty="0" sz="650" spc="-55" i="1">
                <a:latin typeface="Verdana"/>
                <a:cs typeface="Verdana"/>
              </a:rPr>
              <a:t> </a:t>
            </a:r>
            <a:r>
              <a:rPr dirty="0" sz="650">
                <a:latin typeface="Arial Unicode MS"/>
                <a:cs typeface="Arial Unicode MS"/>
              </a:rPr>
              <a:t>las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entradas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25">
                <a:latin typeface="Arial Unicode MS"/>
                <a:cs typeface="Arial Unicode MS"/>
              </a:rPr>
              <a:t>afirman)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5">
                <a:latin typeface="Arial Unicode MS"/>
                <a:cs typeface="Arial Unicode MS"/>
              </a:rPr>
              <a:t>y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35">
                <a:latin typeface="Arial Unicode MS"/>
                <a:cs typeface="Arial Unicode MS"/>
              </a:rPr>
              <a:t>ningún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relé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del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30">
                <a:latin typeface="Arial Unicode MS"/>
                <a:cs typeface="Arial Unicode MS"/>
              </a:rPr>
              <a:t>alimentador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detecta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10">
                <a:latin typeface="Arial Unicode MS"/>
                <a:cs typeface="Arial Unicode MS"/>
              </a:rPr>
              <a:t>la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15">
                <a:latin typeface="Arial Unicode MS"/>
                <a:cs typeface="Arial Unicode MS"/>
              </a:rPr>
              <a:t>falla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-35">
                <a:latin typeface="Arial Unicode MS"/>
                <a:cs typeface="Arial Unicode MS"/>
              </a:rPr>
              <a:t>(</a:t>
            </a:r>
            <a:r>
              <a:rPr dirty="0" sz="650" spc="-35" i="1">
                <a:latin typeface="Verdana"/>
                <a:cs typeface="Verdana"/>
              </a:rPr>
              <a:t>IN104</a:t>
            </a:r>
            <a:r>
              <a:rPr dirty="0" sz="650" spc="-60" i="1">
                <a:latin typeface="Verdana"/>
                <a:cs typeface="Verdana"/>
              </a:rPr>
              <a:t> </a:t>
            </a:r>
            <a:r>
              <a:rPr dirty="0" sz="650" spc="25">
                <a:latin typeface="Arial Unicode MS"/>
                <a:cs typeface="Arial Unicode MS"/>
              </a:rPr>
              <a:t>entrada</a:t>
            </a:r>
            <a:r>
              <a:rPr dirty="0" sz="650" spc="-10">
                <a:latin typeface="Arial Unicode MS"/>
                <a:cs typeface="Arial Unicode MS"/>
              </a:rPr>
              <a:t> </a:t>
            </a:r>
            <a:r>
              <a:rPr dirty="0" sz="650" spc="35">
                <a:latin typeface="Arial Unicode MS"/>
                <a:cs typeface="Arial Unicode MS"/>
              </a:rPr>
              <a:t>no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afirma).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38834" y="5992455"/>
            <a:ext cx="5626735" cy="289560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469900" marR="5080" indent="-229235">
              <a:lnSpc>
                <a:spcPts val="960"/>
              </a:lnSpc>
              <a:spcBef>
                <a:spcPts val="200"/>
              </a:spcBef>
            </a:pPr>
            <a:r>
              <a:rPr dirty="0" sz="1000">
                <a:latin typeface="Arial Unicode MS"/>
                <a:cs typeface="Arial Unicode MS"/>
              </a:rPr>
              <a:t>3.</a:t>
            </a:r>
            <a:r>
              <a:rPr dirty="0" sz="1000" spc="5">
                <a:latin typeface="Arial Unicode MS"/>
                <a:cs typeface="Arial Unicode MS"/>
              </a:rPr>
              <a:t> </a:t>
            </a:r>
            <a:r>
              <a:rPr dirty="0" sz="600" spc="-35">
                <a:latin typeface="Arial Unicode MS"/>
                <a:cs typeface="Arial Unicode MS"/>
              </a:rPr>
              <a:t>Se </a:t>
            </a:r>
            <a:r>
              <a:rPr dirty="0" sz="600" spc="25">
                <a:latin typeface="Arial Unicode MS"/>
                <a:cs typeface="Arial Unicode MS"/>
              </a:rPr>
              <a:t>produce </a:t>
            </a:r>
            <a:r>
              <a:rPr dirty="0" sz="600" spc="35">
                <a:latin typeface="Arial Unicode MS"/>
                <a:cs typeface="Arial Unicode MS"/>
              </a:rPr>
              <a:t>un </a:t>
            </a:r>
            <a:r>
              <a:rPr dirty="0" sz="600" spc="20">
                <a:latin typeface="Arial Unicode MS"/>
                <a:cs typeface="Arial Unicode MS"/>
              </a:rPr>
              <a:t>disparo de </a:t>
            </a:r>
            <a:r>
              <a:rPr dirty="0" sz="600" spc="15">
                <a:latin typeface="Arial Unicode MS"/>
                <a:cs typeface="Arial Unicode MS"/>
              </a:rPr>
              <a:t>bus </a:t>
            </a:r>
            <a:r>
              <a:rPr dirty="0" sz="600" spc="25">
                <a:latin typeface="Arial Unicode MS"/>
                <a:cs typeface="Arial Unicode MS"/>
              </a:rPr>
              <a:t>retardado </a:t>
            </a:r>
            <a:r>
              <a:rPr dirty="0" sz="600">
                <a:latin typeface="Arial Unicode MS"/>
                <a:cs typeface="Arial Unicode MS"/>
              </a:rPr>
              <a:t>(la </a:t>
            </a:r>
            <a:r>
              <a:rPr dirty="0" sz="600" spc="10">
                <a:latin typeface="Arial Unicode MS"/>
                <a:cs typeface="Arial Unicode MS"/>
              </a:rPr>
              <a:t>salida </a:t>
            </a:r>
            <a:r>
              <a:rPr dirty="0" sz="600" spc="20">
                <a:latin typeface="Arial Unicode MS"/>
                <a:cs typeface="Arial Unicode MS"/>
              </a:rPr>
              <a:t>del </a:t>
            </a:r>
            <a:r>
              <a:rPr dirty="0" sz="600" spc="25">
                <a:latin typeface="Arial Unicode MS"/>
                <a:cs typeface="Arial Unicode MS"/>
              </a:rPr>
              <a:t>temporizador </a:t>
            </a:r>
            <a:r>
              <a:rPr dirty="0" sz="600" spc="20">
                <a:latin typeface="Arial Unicode MS"/>
                <a:cs typeface="Arial Unicode MS"/>
              </a:rPr>
              <a:t>afirma) </a:t>
            </a:r>
            <a:r>
              <a:rPr dirty="0" sz="600">
                <a:latin typeface="Arial Unicode MS"/>
                <a:cs typeface="Arial Unicode MS"/>
              </a:rPr>
              <a:t>si </a:t>
            </a:r>
            <a:r>
              <a:rPr dirty="0" sz="600" spc="10">
                <a:latin typeface="Arial Unicode MS"/>
                <a:cs typeface="Arial Unicode MS"/>
              </a:rPr>
              <a:t>el </a:t>
            </a:r>
            <a:r>
              <a:rPr dirty="0" sz="600" spc="-30" i="1">
                <a:latin typeface="Verdana"/>
                <a:cs typeface="Verdana"/>
              </a:rPr>
              <a:t>50PT </a:t>
            </a:r>
            <a:r>
              <a:rPr dirty="0" sz="600" spc="5">
                <a:latin typeface="Arial Unicode MS"/>
                <a:cs typeface="Arial Unicode MS"/>
              </a:rPr>
              <a:t>y </a:t>
            </a:r>
            <a:r>
              <a:rPr dirty="0" sz="600" spc="55">
                <a:latin typeface="Arial Unicode MS"/>
                <a:cs typeface="Arial Unicode MS"/>
              </a:rPr>
              <a:t>/ </a:t>
            </a:r>
            <a:r>
              <a:rPr dirty="0" sz="600" spc="25">
                <a:latin typeface="Arial Unicode MS"/>
                <a:cs typeface="Arial Unicode MS"/>
              </a:rPr>
              <a:t>o </a:t>
            </a:r>
            <a:r>
              <a:rPr dirty="0" sz="600" spc="-40" i="1">
                <a:latin typeface="Verdana"/>
                <a:cs typeface="Verdana"/>
              </a:rPr>
              <a:t>50GT </a:t>
            </a:r>
            <a:r>
              <a:rPr dirty="0" sz="600">
                <a:latin typeface="Arial Unicode MS"/>
                <a:cs typeface="Arial Unicode MS"/>
              </a:rPr>
              <a:t>las </a:t>
            </a:r>
            <a:r>
              <a:rPr dirty="0" sz="600" spc="20">
                <a:latin typeface="Arial Unicode MS"/>
                <a:cs typeface="Arial Unicode MS"/>
              </a:rPr>
              <a:t>entradas permanecen afirmadas </a:t>
            </a:r>
            <a:r>
              <a:rPr dirty="0" sz="600" spc="10">
                <a:latin typeface="Arial Unicode MS"/>
                <a:cs typeface="Arial Unicode MS"/>
              </a:rPr>
              <a:t>el </a:t>
            </a:r>
            <a:r>
              <a:rPr dirty="0" sz="600" spc="30">
                <a:latin typeface="Arial Unicode MS"/>
                <a:cs typeface="Arial Unicode MS"/>
              </a:rPr>
              <a:t>tiempo </a:t>
            </a:r>
            <a:r>
              <a:rPr dirty="0" sz="600" spc="-155">
                <a:latin typeface="Arial Unicode MS"/>
                <a:cs typeface="Arial Unicode MS"/>
              </a:rPr>
              <a:t> </a:t>
            </a:r>
            <a:r>
              <a:rPr dirty="0" sz="600" spc="15">
                <a:latin typeface="Arial Unicode MS"/>
                <a:cs typeface="Arial Unicode MS"/>
              </a:rPr>
              <a:t>suficiente </a:t>
            </a:r>
            <a:r>
              <a:rPr dirty="0" sz="600" spc="20">
                <a:latin typeface="Arial Unicode MS"/>
                <a:cs typeface="Arial Unicode MS"/>
              </a:rPr>
              <a:t>para </a:t>
            </a:r>
            <a:r>
              <a:rPr dirty="0" sz="600" spc="25">
                <a:latin typeface="Arial Unicode MS"/>
                <a:cs typeface="Arial Unicode MS"/>
              </a:rPr>
              <a:t>que </a:t>
            </a:r>
            <a:r>
              <a:rPr dirty="0" sz="600" spc="10">
                <a:latin typeface="Arial Unicode MS"/>
                <a:cs typeface="Arial Unicode MS"/>
              </a:rPr>
              <a:t>el </a:t>
            </a:r>
            <a:r>
              <a:rPr dirty="0" sz="600" spc="25">
                <a:latin typeface="Arial Unicode MS"/>
                <a:cs typeface="Arial Unicode MS"/>
              </a:rPr>
              <a:t>temporizador </a:t>
            </a:r>
            <a:r>
              <a:rPr dirty="0" sz="600" spc="15">
                <a:latin typeface="Arial Unicode MS"/>
                <a:cs typeface="Arial Unicode MS"/>
              </a:rPr>
              <a:t>expire. </a:t>
            </a:r>
            <a:r>
              <a:rPr dirty="0" sz="600" spc="-10">
                <a:latin typeface="Arial Unicode MS"/>
                <a:cs typeface="Arial Unicode MS"/>
              </a:rPr>
              <a:t>Este </a:t>
            </a:r>
            <a:r>
              <a:rPr dirty="0" sz="600" spc="20">
                <a:latin typeface="Arial Unicode MS"/>
                <a:cs typeface="Arial Unicode MS"/>
              </a:rPr>
              <a:t>disparo </a:t>
            </a:r>
            <a:r>
              <a:rPr dirty="0" sz="600" spc="25">
                <a:latin typeface="Arial Unicode MS"/>
                <a:cs typeface="Arial Unicode MS"/>
              </a:rPr>
              <a:t>independiente </a:t>
            </a:r>
            <a:r>
              <a:rPr dirty="0" sz="600" spc="15">
                <a:latin typeface="Arial Unicode MS"/>
                <a:cs typeface="Arial Unicode MS"/>
              </a:rPr>
              <a:t>con </a:t>
            </a:r>
            <a:r>
              <a:rPr dirty="0" sz="600" spc="30">
                <a:latin typeface="Arial Unicode MS"/>
                <a:cs typeface="Arial Unicode MS"/>
              </a:rPr>
              <a:t>retardo </a:t>
            </a:r>
            <a:r>
              <a:rPr dirty="0" sz="600" spc="20">
                <a:latin typeface="Arial Unicode MS"/>
                <a:cs typeface="Arial Unicode MS"/>
              </a:rPr>
              <a:t>de </a:t>
            </a:r>
            <a:r>
              <a:rPr dirty="0" sz="600" spc="30">
                <a:latin typeface="Arial Unicode MS"/>
                <a:cs typeface="Arial Unicode MS"/>
              </a:rPr>
              <a:t>tiempo </a:t>
            </a:r>
            <a:r>
              <a:rPr dirty="0" sz="600" spc="25">
                <a:latin typeface="Arial Unicode MS"/>
                <a:cs typeface="Arial Unicode MS"/>
              </a:rPr>
              <a:t>proporciona </a:t>
            </a:r>
            <a:r>
              <a:rPr dirty="0" sz="600" spc="20">
                <a:latin typeface="Arial Unicode MS"/>
                <a:cs typeface="Arial Unicode MS"/>
              </a:rPr>
              <a:t>respaldo cuando </a:t>
            </a:r>
            <a:r>
              <a:rPr dirty="0" sz="600" spc="10">
                <a:latin typeface="Arial Unicode MS"/>
                <a:cs typeface="Arial Unicode MS"/>
              </a:rPr>
              <a:t>el </a:t>
            </a:r>
            <a:r>
              <a:rPr dirty="0" sz="600" spc="15">
                <a:latin typeface="Arial Unicode MS"/>
                <a:cs typeface="Arial Unicode MS"/>
              </a:rPr>
              <a:t>esquema </a:t>
            </a:r>
            <a:r>
              <a:rPr dirty="0" sz="600" spc="10">
                <a:latin typeface="Arial Unicode MS"/>
                <a:cs typeface="Arial Unicode MS"/>
              </a:rPr>
              <a:t>está </a:t>
            </a:r>
            <a:r>
              <a:rPr dirty="0" sz="600" spc="15">
                <a:latin typeface="Arial Unicode MS"/>
                <a:cs typeface="Arial Unicode MS"/>
              </a:rPr>
              <a:t> </a:t>
            </a:r>
            <a:r>
              <a:rPr dirty="0" sz="600" spc="10">
                <a:latin typeface="Arial Unicode MS"/>
                <a:cs typeface="Arial Unicode MS"/>
              </a:rPr>
              <a:t>desactivado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5">
                <a:latin typeface="Arial Unicode MS"/>
                <a:cs typeface="Arial Unicode MS"/>
              </a:rPr>
              <a:t>o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35">
                <a:latin typeface="Arial Unicode MS"/>
                <a:cs typeface="Arial Unicode MS"/>
              </a:rPr>
              <a:t>un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35">
                <a:latin typeface="Arial Unicode MS"/>
                <a:cs typeface="Arial Unicode MS"/>
              </a:rPr>
              <a:t>interruptor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de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alimentación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30">
                <a:latin typeface="Arial Unicode MS"/>
                <a:cs typeface="Arial Unicode MS"/>
              </a:rPr>
              <a:t>no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funciona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5">
                <a:latin typeface="Arial Unicode MS"/>
                <a:cs typeface="Arial Unicode MS"/>
              </a:rPr>
              <a:t>debido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a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5">
                <a:latin typeface="Arial Unicode MS"/>
                <a:cs typeface="Arial Unicode MS"/>
              </a:rPr>
              <a:t>una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15">
                <a:latin typeface="Arial Unicode MS"/>
                <a:cs typeface="Arial Unicode MS"/>
              </a:rPr>
              <a:t>falla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en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10">
                <a:latin typeface="Arial Unicode MS"/>
                <a:cs typeface="Arial Unicode MS"/>
              </a:rPr>
              <a:t>el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5">
                <a:latin typeface="Arial Unicode MS"/>
                <a:cs typeface="Arial Unicode MS"/>
              </a:rPr>
              <a:t>alimentador.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Temporizador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5">
                <a:latin typeface="Arial Unicode MS"/>
                <a:cs typeface="Arial Unicode MS"/>
              </a:rPr>
              <a:t>típico</a:t>
            </a:r>
            <a:r>
              <a:rPr dirty="0" sz="600" spc="5" i="1">
                <a:latin typeface="Verdana"/>
                <a:cs typeface="Verdana"/>
              </a:rPr>
              <a:t>TPU</a:t>
            </a:r>
            <a:r>
              <a:rPr dirty="0" sz="600" spc="-45" i="1">
                <a:latin typeface="Verdana"/>
                <a:cs typeface="Verdana"/>
              </a:rPr>
              <a:t> </a:t>
            </a:r>
            <a:r>
              <a:rPr dirty="0" sz="600" spc="10">
                <a:latin typeface="Arial Unicode MS"/>
                <a:cs typeface="Arial Unicode MS"/>
              </a:rPr>
              <a:t>los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15">
                <a:latin typeface="Arial Unicode MS"/>
                <a:cs typeface="Arial Unicode MS"/>
              </a:rPr>
              <a:t>retrasos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15">
                <a:latin typeface="Arial Unicode MS"/>
                <a:cs typeface="Arial Unicode MS"/>
              </a:rPr>
              <a:t>son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de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5">
                <a:latin typeface="Arial Unicode MS"/>
                <a:cs typeface="Arial Unicode MS"/>
              </a:rPr>
              <a:t>12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a </a:t>
            </a:r>
            <a:r>
              <a:rPr dirty="0" sz="600" spc="-150">
                <a:latin typeface="Arial Unicode MS"/>
                <a:cs typeface="Arial Unicode MS"/>
              </a:rPr>
              <a:t> </a:t>
            </a:r>
            <a:r>
              <a:rPr dirty="0" sz="600" spc="5">
                <a:latin typeface="Arial Unicode MS"/>
                <a:cs typeface="Arial Unicode MS"/>
              </a:rPr>
              <a:t>30</a:t>
            </a:r>
            <a:r>
              <a:rPr dirty="0" sz="600" spc="-20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ciclos.</a:t>
            </a:r>
            <a:endParaRPr sz="6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69850">
              <a:lnSpc>
                <a:spcPct val="123100"/>
              </a:lnSpc>
            </a:pPr>
            <a:r>
              <a:rPr dirty="0" sz="650" spc="20">
                <a:latin typeface="Arial Unicode MS"/>
                <a:cs typeface="Arial Unicode MS"/>
              </a:rPr>
              <a:t>Configure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10">
                <a:latin typeface="Arial Unicode MS"/>
                <a:cs typeface="Arial Unicode MS"/>
              </a:rPr>
              <a:t>la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5">
                <a:latin typeface="Arial Unicode MS"/>
                <a:cs typeface="Arial Unicode MS"/>
              </a:rPr>
              <a:t>corriente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5">
                <a:latin typeface="Arial Unicode MS"/>
                <a:cs typeface="Arial Unicode MS"/>
              </a:rPr>
              <a:t>arranque</a:t>
            </a:r>
            <a:r>
              <a:rPr dirty="0" sz="650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10">
                <a:latin typeface="Arial Unicode MS"/>
                <a:cs typeface="Arial Unicode MS"/>
              </a:rPr>
              <a:t>los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elementos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</a:t>
            </a:r>
            <a:r>
              <a:rPr dirty="0" sz="650">
                <a:latin typeface="Arial Unicode MS"/>
                <a:cs typeface="Arial Unicode MS"/>
              </a:rPr>
              <a:t> </a:t>
            </a:r>
            <a:r>
              <a:rPr dirty="0" sz="650" spc="25">
                <a:latin typeface="Arial Unicode MS"/>
                <a:cs typeface="Arial Unicode MS"/>
              </a:rPr>
              <a:t>sobrecorriente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instantánea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en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10">
                <a:latin typeface="Arial Unicode MS"/>
                <a:cs typeface="Arial Unicode MS"/>
              </a:rPr>
              <a:t>el</a:t>
            </a:r>
            <a:r>
              <a:rPr dirty="0" sz="650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relé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5">
                <a:latin typeface="Arial Unicode MS"/>
                <a:cs typeface="Arial Unicode MS"/>
              </a:rPr>
              <a:t>principal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10">
                <a:latin typeface="Arial Unicode MS"/>
                <a:cs typeface="Arial Unicode MS"/>
              </a:rPr>
              <a:t>la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5">
                <a:latin typeface="Arial Unicode MS"/>
                <a:cs typeface="Arial Unicode MS"/>
              </a:rPr>
              <a:t>barra</a:t>
            </a:r>
            <a:r>
              <a:rPr dirty="0" sz="650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para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detectar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10">
                <a:latin typeface="Arial Unicode MS"/>
                <a:cs typeface="Arial Unicode MS"/>
              </a:rPr>
              <a:t>la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15">
                <a:latin typeface="Arial Unicode MS"/>
                <a:cs typeface="Arial Unicode MS"/>
              </a:rPr>
              <a:t>falla</a:t>
            </a:r>
            <a:r>
              <a:rPr dirty="0" sz="650">
                <a:latin typeface="Arial Unicode MS"/>
                <a:cs typeface="Arial Unicode MS"/>
              </a:rPr>
              <a:t> </a:t>
            </a:r>
            <a:r>
              <a:rPr dirty="0" sz="650" spc="30">
                <a:latin typeface="Arial Unicode MS"/>
                <a:cs typeface="Arial Unicode MS"/>
              </a:rPr>
              <a:t>mínima </a:t>
            </a:r>
            <a:r>
              <a:rPr dirty="0" sz="650" spc="-16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 </a:t>
            </a:r>
            <a:r>
              <a:rPr dirty="0" sz="650" spc="10">
                <a:latin typeface="Arial Unicode MS"/>
                <a:cs typeface="Arial Unicode MS"/>
              </a:rPr>
              <a:t>la </a:t>
            </a:r>
            <a:r>
              <a:rPr dirty="0" sz="650" spc="25">
                <a:latin typeface="Arial Unicode MS"/>
                <a:cs typeface="Arial Unicode MS"/>
              </a:rPr>
              <a:t>barra </a:t>
            </a:r>
            <a:r>
              <a:rPr dirty="0" sz="650" spc="15">
                <a:latin typeface="Arial Unicode MS"/>
                <a:cs typeface="Arial Unicode MS"/>
              </a:rPr>
              <a:t>con </a:t>
            </a:r>
            <a:r>
              <a:rPr dirty="0" sz="650" spc="25">
                <a:latin typeface="Arial Unicode MS"/>
                <a:cs typeface="Arial Unicode MS"/>
              </a:rPr>
              <a:t>margen. </a:t>
            </a:r>
            <a:r>
              <a:rPr dirty="0" sz="650">
                <a:latin typeface="Arial Unicode MS"/>
                <a:cs typeface="Arial Unicode MS"/>
              </a:rPr>
              <a:t>Para </a:t>
            </a:r>
            <a:r>
              <a:rPr dirty="0" sz="650" spc="25">
                <a:latin typeface="Arial Unicode MS"/>
                <a:cs typeface="Arial Unicode MS"/>
              </a:rPr>
              <a:t>una </a:t>
            </a:r>
            <a:r>
              <a:rPr dirty="0" sz="650" spc="20">
                <a:latin typeface="Arial Unicode MS"/>
                <a:cs typeface="Arial Unicode MS"/>
              </a:rPr>
              <a:t>coordinación </a:t>
            </a:r>
            <a:r>
              <a:rPr dirty="0" sz="650" spc="10">
                <a:latin typeface="Arial Unicode MS"/>
                <a:cs typeface="Arial Unicode MS"/>
              </a:rPr>
              <a:t>adecuada, asegúrese </a:t>
            </a:r>
            <a:r>
              <a:rPr dirty="0" sz="650" spc="20">
                <a:latin typeface="Arial Unicode MS"/>
                <a:cs typeface="Arial Unicode MS"/>
              </a:rPr>
              <a:t>de </a:t>
            </a:r>
            <a:r>
              <a:rPr dirty="0" sz="650" spc="25">
                <a:latin typeface="Arial Unicode MS"/>
                <a:cs typeface="Arial Unicode MS"/>
              </a:rPr>
              <a:t>que </a:t>
            </a:r>
            <a:r>
              <a:rPr dirty="0" sz="650" spc="10">
                <a:latin typeface="Arial Unicode MS"/>
                <a:cs typeface="Arial Unicode MS"/>
              </a:rPr>
              <a:t>estos </a:t>
            </a:r>
            <a:r>
              <a:rPr dirty="0" sz="650" spc="20">
                <a:latin typeface="Arial Unicode MS"/>
                <a:cs typeface="Arial Unicode MS"/>
              </a:rPr>
              <a:t>elementos </a:t>
            </a:r>
            <a:r>
              <a:rPr dirty="0" sz="650" spc="5">
                <a:latin typeface="Arial Unicode MS"/>
                <a:cs typeface="Arial Unicode MS"/>
              </a:rPr>
              <a:t>sean </a:t>
            </a:r>
            <a:r>
              <a:rPr dirty="0" sz="650" spc="25">
                <a:latin typeface="Arial Unicode MS"/>
                <a:cs typeface="Arial Unicode MS"/>
              </a:rPr>
              <a:t>menos </a:t>
            </a:r>
            <a:r>
              <a:rPr dirty="0" sz="650" spc="10">
                <a:latin typeface="Arial Unicode MS"/>
                <a:cs typeface="Arial Unicode MS"/>
              </a:rPr>
              <a:t>sensibles </a:t>
            </a:r>
            <a:r>
              <a:rPr dirty="0" sz="650" spc="25">
                <a:latin typeface="Arial Unicode MS"/>
                <a:cs typeface="Arial Unicode MS"/>
              </a:rPr>
              <a:t>que </a:t>
            </a:r>
            <a:r>
              <a:rPr dirty="0" sz="650" spc="10">
                <a:latin typeface="Arial Unicode MS"/>
                <a:cs typeface="Arial Unicode MS"/>
              </a:rPr>
              <a:t>los </a:t>
            </a:r>
            <a:r>
              <a:rPr dirty="0" sz="650" spc="20">
                <a:latin typeface="Arial Unicode MS"/>
                <a:cs typeface="Arial Unicode MS"/>
              </a:rPr>
              <a:t>elementos de </a:t>
            </a:r>
            <a:r>
              <a:rPr dirty="0" sz="650" spc="25">
                <a:latin typeface="Arial Unicode MS"/>
                <a:cs typeface="Arial Unicode MS"/>
              </a:rPr>
              <a:t> sobrecorriente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instantánea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en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10">
                <a:latin typeface="Arial Unicode MS"/>
                <a:cs typeface="Arial Unicode MS"/>
              </a:rPr>
              <a:t>los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10">
                <a:latin typeface="Arial Unicode MS"/>
                <a:cs typeface="Arial Unicode MS"/>
              </a:rPr>
              <a:t>relés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de</a:t>
            </a:r>
            <a:r>
              <a:rPr dirty="0" sz="650" spc="-15">
                <a:latin typeface="Arial Unicode MS"/>
                <a:cs typeface="Arial Unicode MS"/>
              </a:rPr>
              <a:t> </a:t>
            </a:r>
            <a:r>
              <a:rPr dirty="0" sz="650" spc="20">
                <a:latin typeface="Arial Unicode MS"/>
                <a:cs typeface="Arial Unicode MS"/>
              </a:rPr>
              <a:t>alimentación.</a:t>
            </a:r>
            <a:endParaRPr sz="6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8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dirty="0" sz="550">
                <a:latin typeface="Arial Unicode MS"/>
                <a:cs typeface="Arial Unicode MS"/>
              </a:rPr>
              <a:t>Para</a:t>
            </a:r>
            <a:r>
              <a:rPr dirty="0" sz="550" spc="-5">
                <a:latin typeface="Arial Unicode MS"/>
                <a:cs typeface="Arial Unicode MS"/>
              </a:rPr>
              <a:t> </a:t>
            </a:r>
            <a:r>
              <a:rPr dirty="0" sz="550" spc="10">
                <a:latin typeface="Arial Unicode MS"/>
                <a:cs typeface="Arial Unicode MS"/>
              </a:rPr>
              <a:t>la</a:t>
            </a:r>
            <a:r>
              <a:rPr dirty="0" sz="550" spc="-5">
                <a:latin typeface="Arial Unicode MS"/>
                <a:cs typeface="Arial Unicode MS"/>
              </a:rPr>
              <a:t> </a:t>
            </a:r>
            <a:r>
              <a:rPr dirty="0" sz="550" spc="15">
                <a:latin typeface="Arial Unicode MS"/>
                <a:cs typeface="Arial Unicode MS"/>
              </a:rPr>
              <a:t>falla</a:t>
            </a:r>
            <a:r>
              <a:rPr dirty="0" sz="550" spc="-5">
                <a:latin typeface="Arial Unicode MS"/>
                <a:cs typeface="Arial Unicode MS"/>
              </a:rPr>
              <a:t> </a:t>
            </a:r>
            <a:r>
              <a:rPr dirty="0" sz="550" spc="15">
                <a:latin typeface="Arial Unicode MS"/>
                <a:cs typeface="Arial Unicode MS"/>
              </a:rPr>
              <a:t>del</a:t>
            </a:r>
            <a:r>
              <a:rPr dirty="0" sz="550">
                <a:latin typeface="Arial Unicode MS"/>
                <a:cs typeface="Arial Unicode MS"/>
              </a:rPr>
              <a:t> </a:t>
            </a:r>
            <a:r>
              <a:rPr dirty="0" sz="550" spc="25">
                <a:latin typeface="Arial Unicode MS"/>
                <a:cs typeface="Arial Unicode MS"/>
              </a:rPr>
              <a:t>alimentador</a:t>
            </a:r>
            <a:r>
              <a:rPr dirty="0" sz="550" spc="-5">
                <a:latin typeface="Arial Unicode MS"/>
                <a:cs typeface="Arial Unicode MS"/>
              </a:rPr>
              <a:t> </a:t>
            </a:r>
            <a:r>
              <a:rPr dirty="0" sz="550" spc="20">
                <a:latin typeface="Arial Unicode MS"/>
                <a:cs typeface="Arial Unicode MS"/>
              </a:rPr>
              <a:t>que</a:t>
            </a:r>
            <a:r>
              <a:rPr dirty="0" sz="550" spc="-5">
                <a:latin typeface="Arial Unicode MS"/>
                <a:cs typeface="Arial Unicode MS"/>
              </a:rPr>
              <a:t> se </a:t>
            </a:r>
            <a:r>
              <a:rPr dirty="0" sz="550" spc="25">
                <a:latin typeface="Arial Unicode MS"/>
                <a:cs typeface="Arial Unicode MS"/>
              </a:rPr>
              <a:t>muestra</a:t>
            </a:r>
            <a:r>
              <a:rPr dirty="0" sz="550">
                <a:latin typeface="Arial Unicode MS"/>
                <a:cs typeface="Arial Unicode MS"/>
              </a:rPr>
              <a:t> </a:t>
            </a:r>
            <a:r>
              <a:rPr dirty="0" sz="550" spc="15">
                <a:latin typeface="Arial Unicode MS"/>
                <a:cs typeface="Arial Unicode MS"/>
              </a:rPr>
              <a:t>en</a:t>
            </a:r>
            <a:r>
              <a:rPr dirty="0" sz="550" spc="-5">
                <a:latin typeface="Arial Unicode MS"/>
                <a:cs typeface="Arial Unicode MS"/>
              </a:rPr>
              <a:t> </a:t>
            </a:r>
            <a:r>
              <a:rPr dirty="0" sz="550" spc="10">
                <a:latin typeface="Arial Unicode MS"/>
                <a:cs typeface="Arial Unicode MS"/>
              </a:rPr>
              <a:t>la</a:t>
            </a:r>
            <a:r>
              <a:rPr dirty="0" sz="550" spc="-5">
                <a:latin typeface="Arial Unicode MS"/>
                <a:cs typeface="Arial Unicode MS"/>
              </a:rPr>
              <a:t> </a:t>
            </a:r>
            <a:r>
              <a:rPr dirty="0" sz="550" spc="15">
                <a:latin typeface="Arial Unicode MS"/>
                <a:cs typeface="Arial Unicode MS"/>
              </a:rPr>
              <a:t>diapositiva</a:t>
            </a:r>
            <a:r>
              <a:rPr dirty="0" sz="550" spc="-5">
                <a:latin typeface="Arial Unicode MS"/>
                <a:cs typeface="Arial Unicode MS"/>
              </a:rPr>
              <a:t> </a:t>
            </a:r>
            <a:r>
              <a:rPr dirty="0" sz="550" spc="20">
                <a:latin typeface="Arial Unicode MS"/>
                <a:cs typeface="Arial Unicode MS"/>
              </a:rPr>
              <a:t>anterior,</a:t>
            </a:r>
            <a:r>
              <a:rPr dirty="0" sz="550">
                <a:latin typeface="Arial Unicode MS"/>
                <a:cs typeface="Arial Unicode MS"/>
              </a:rPr>
              <a:t> </a:t>
            </a:r>
            <a:r>
              <a:rPr dirty="0" sz="550" spc="10">
                <a:latin typeface="Arial Unicode MS"/>
                <a:cs typeface="Arial Unicode MS"/>
              </a:rPr>
              <a:t>el</a:t>
            </a:r>
            <a:r>
              <a:rPr dirty="0" sz="550" spc="-5">
                <a:latin typeface="Arial Unicode MS"/>
                <a:cs typeface="Arial Unicode MS"/>
              </a:rPr>
              <a:t> </a:t>
            </a:r>
            <a:r>
              <a:rPr dirty="0" sz="550" spc="15">
                <a:latin typeface="Arial Unicode MS"/>
                <a:cs typeface="Arial Unicode MS"/>
              </a:rPr>
              <a:t>esquema</a:t>
            </a:r>
            <a:r>
              <a:rPr dirty="0" sz="550" spc="-5">
                <a:latin typeface="Arial Unicode MS"/>
                <a:cs typeface="Arial Unicode MS"/>
              </a:rPr>
              <a:t> </a:t>
            </a:r>
            <a:r>
              <a:rPr dirty="0" sz="550" spc="20">
                <a:latin typeface="Arial Unicode MS"/>
                <a:cs typeface="Arial Unicode MS"/>
              </a:rPr>
              <a:t>funciona</a:t>
            </a:r>
            <a:r>
              <a:rPr dirty="0" sz="550" spc="-5">
                <a:latin typeface="Arial Unicode MS"/>
                <a:cs typeface="Arial Unicode MS"/>
              </a:rPr>
              <a:t> </a:t>
            </a:r>
            <a:r>
              <a:rPr dirty="0" sz="550" spc="15">
                <a:latin typeface="Arial Unicode MS"/>
                <a:cs typeface="Arial Unicode MS"/>
              </a:rPr>
              <a:t>de</a:t>
            </a:r>
            <a:r>
              <a:rPr dirty="0" sz="550">
                <a:latin typeface="Arial Unicode MS"/>
                <a:cs typeface="Arial Unicode MS"/>
              </a:rPr>
              <a:t> </a:t>
            </a:r>
            <a:r>
              <a:rPr dirty="0" sz="550" spc="10">
                <a:latin typeface="Arial Unicode MS"/>
                <a:cs typeface="Arial Unicode MS"/>
              </a:rPr>
              <a:t>la</a:t>
            </a:r>
            <a:r>
              <a:rPr dirty="0" sz="550" spc="-5">
                <a:latin typeface="Arial Unicode MS"/>
                <a:cs typeface="Arial Unicode MS"/>
              </a:rPr>
              <a:t> </a:t>
            </a:r>
            <a:r>
              <a:rPr dirty="0" sz="550" spc="20">
                <a:latin typeface="Arial Unicode MS"/>
                <a:cs typeface="Arial Unicode MS"/>
              </a:rPr>
              <a:t>siguiente</a:t>
            </a:r>
            <a:r>
              <a:rPr dirty="0" sz="550" spc="-5">
                <a:latin typeface="Arial Unicode MS"/>
                <a:cs typeface="Arial Unicode MS"/>
              </a:rPr>
              <a:t> </a:t>
            </a:r>
            <a:r>
              <a:rPr dirty="0" sz="550" spc="15">
                <a:latin typeface="Arial Unicode MS"/>
                <a:cs typeface="Arial Unicode MS"/>
              </a:rPr>
              <a:t>manera:</a:t>
            </a:r>
            <a:endParaRPr sz="5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750">
              <a:latin typeface="Arial Unicode MS"/>
              <a:cs typeface="Arial Unicode MS"/>
            </a:endParaRPr>
          </a:p>
          <a:p>
            <a:pPr marL="339090" indent="-98425">
              <a:lnSpc>
                <a:spcPct val="100000"/>
              </a:lnSpc>
              <a:buAutoNum type="arabicPeriod"/>
              <a:tabLst>
                <a:tab pos="339725" algn="l"/>
              </a:tabLst>
            </a:pPr>
            <a:r>
              <a:rPr dirty="0" sz="700" spc="-30">
                <a:latin typeface="Arial Unicode MS"/>
                <a:cs typeface="Arial Unicode MS"/>
              </a:rPr>
              <a:t>El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5">
                <a:latin typeface="Arial Unicode MS"/>
                <a:cs typeface="Arial Unicode MS"/>
              </a:rPr>
              <a:t>contacto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salida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del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relé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del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alimentador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-5">
                <a:latin typeface="Arial Unicode MS"/>
                <a:cs typeface="Arial Unicode MS"/>
              </a:rPr>
              <a:t>se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cierra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debido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10">
                <a:latin typeface="Arial Unicode MS"/>
                <a:cs typeface="Arial Unicode MS"/>
              </a:rPr>
              <a:t>la</a:t>
            </a:r>
            <a:r>
              <a:rPr dirty="0" sz="700" spc="-15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falla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20">
                <a:latin typeface="Arial Unicode MS"/>
                <a:cs typeface="Arial Unicode MS"/>
              </a:rPr>
              <a:t>del</a:t>
            </a:r>
            <a:r>
              <a:rPr dirty="0" sz="700" spc="-10">
                <a:latin typeface="Arial Unicode MS"/>
                <a:cs typeface="Arial Unicode MS"/>
              </a:rPr>
              <a:t> </a:t>
            </a:r>
            <a:r>
              <a:rPr dirty="0" sz="700" spc="30">
                <a:latin typeface="Arial Unicode MS"/>
                <a:cs typeface="Arial Unicode MS"/>
              </a:rPr>
              <a:t>alimentador.</a:t>
            </a:r>
            <a:endParaRPr sz="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buAutoNum type="arabicPeriod"/>
            </a:pPr>
            <a:endParaRPr sz="700">
              <a:latin typeface="Arial Unicode MS"/>
              <a:cs typeface="Arial Unicode MS"/>
            </a:endParaRPr>
          </a:p>
          <a:p>
            <a:pPr marL="353060" indent="-112395">
              <a:lnSpc>
                <a:spcPct val="100000"/>
              </a:lnSpc>
              <a:buAutoNum type="arabicPeriod"/>
              <a:tabLst>
                <a:tab pos="353695" algn="l"/>
              </a:tabLst>
            </a:pPr>
            <a:r>
              <a:rPr dirty="0" sz="800" spc="20">
                <a:latin typeface="Arial Unicode MS"/>
                <a:cs typeface="Arial Unicode MS"/>
              </a:rPr>
              <a:t>Entrada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-45" i="1">
                <a:latin typeface="Verdana"/>
                <a:cs typeface="Verdana"/>
              </a:rPr>
              <a:t>IN104</a:t>
            </a:r>
            <a:r>
              <a:rPr dirty="0" sz="800" spc="-70" i="1">
                <a:latin typeface="Verdana"/>
                <a:cs typeface="Verdana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afirma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en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el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relé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principal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del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bus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5">
                <a:latin typeface="Arial Unicode MS"/>
                <a:cs typeface="Arial Unicode MS"/>
              </a:rPr>
              <a:t>y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0">
                <a:latin typeface="Arial Unicode MS"/>
                <a:cs typeface="Arial Unicode MS"/>
              </a:rPr>
              <a:t>evita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que</a:t>
            </a:r>
            <a:r>
              <a:rPr dirty="0" sz="800" spc="-10">
                <a:latin typeface="Arial Unicode MS"/>
                <a:cs typeface="Arial Unicode MS"/>
              </a:rPr>
              <a:t> se </a:t>
            </a:r>
            <a:r>
              <a:rPr dirty="0" sz="800" spc="15">
                <a:latin typeface="Arial Unicode MS"/>
                <a:cs typeface="Arial Unicode MS"/>
              </a:rPr>
              <a:t>active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la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salida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25">
                <a:latin typeface="Arial Unicode MS"/>
                <a:cs typeface="Arial Unicode MS"/>
              </a:rPr>
              <a:t>de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15">
                <a:latin typeface="Arial Unicode MS"/>
                <a:cs typeface="Arial Unicode MS"/>
              </a:rPr>
              <a:t>la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puerta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AND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1.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0">
                <a:latin typeface="Arial Unicode MS"/>
                <a:cs typeface="Arial Unicode MS"/>
              </a:rPr>
              <a:t>No</a:t>
            </a:r>
            <a:r>
              <a:rPr dirty="0" sz="800" spc="-10">
                <a:latin typeface="Arial Unicode MS"/>
                <a:cs typeface="Arial Unicode MS"/>
              </a:rPr>
              <a:t> </a:t>
            </a:r>
            <a:r>
              <a:rPr dirty="0" sz="800" spc="35">
                <a:latin typeface="Arial Unicode MS"/>
                <a:cs typeface="Arial Unicode MS"/>
              </a:rPr>
              <a:t>rápido</a:t>
            </a:r>
            <a:endParaRPr sz="80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400"/>
              </a:spcBef>
            </a:pPr>
            <a:r>
              <a:rPr dirty="0" sz="400" spc="-5">
                <a:latin typeface="Arial Unicode MS"/>
                <a:cs typeface="Arial Unicode MS"/>
              </a:rPr>
              <a:t>se</a:t>
            </a:r>
            <a:r>
              <a:rPr dirty="0" sz="400" spc="-15">
                <a:latin typeface="Arial Unicode MS"/>
                <a:cs typeface="Arial Unicode MS"/>
              </a:rPr>
              <a:t> </a:t>
            </a:r>
            <a:r>
              <a:rPr dirty="0" sz="400" spc="15">
                <a:latin typeface="Arial Unicode MS"/>
                <a:cs typeface="Arial Unicode MS"/>
              </a:rPr>
              <a:t>produce</a:t>
            </a:r>
            <a:r>
              <a:rPr dirty="0" sz="400" spc="-15">
                <a:latin typeface="Arial Unicode MS"/>
                <a:cs typeface="Arial Unicode MS"/>
              </a:rPr>
              <a:t> </a:t>
            </a:r>
            <a:r>
              <a:rPr dirty="0" sz="400" spc="20">
                <a:latin typeface="Arial Unicode MS"/>
                <a:cs typeface="Arial Unicode MS"/>
              </a:rPr>
              <a:t>un</a:t>
            </a:r>
            <a:r>
              <a:rPr dirty="0" sz="400" spc="-10">
                <a:latin typeface="Arial Unicode MS"/>
                <a:cs typeface="Arial Unicode MS"/>
              </a:rPr>
              <a:t> </a:t>
            </a:r>
            <a:r>
              <a:rPr dirty="0" sz="400" spc="5">
                <a:latin typeface="Arial Unicode MS"/>
                <a:cs typeface="Arial Unicode MS"/>
              </a:rPr>
              <a:t>viaje</a:t>
            </a:r>
            <a:r>
              <a:rPr dirty="0" sz="400" spc="-15">
                <a:latin typeface="Arial Unicode MS"/>
                <a:cs typeface="Arial Unicode MS"/>
              </a:rPr>
              <a:t> </a:t>
            </a:r>
            <a:r>
              <a:rPr dirty="0" sz="400" spc="10">
                <a:latin typeface="Arial Unicode MS"/>
                <a:cs typeface="Arial Unicode MS"/>
              </a:rPr>
              <a:t>en</a:t>
            </a:r>
            <a:r>
              <a:rPr dirty="0" sz="400" spc="-10">
                <a:latin typeface="Arial Unicode MS"/>
                <a:cs typeface="Arial Unicode MS"/>
              </a:rPr>
              <a:t> </a:t>
            </a:r>
            <a:r>
              <a:rPr dirty="0" sz="400" spc="10">
                <a:latin typeface="Arial Unicode MS"/>
                <a:cs typeface="Arial Unicode MS"/>
              </a:rPr>
              <a:t>autobús.</a:t>
            </a:r>
            <a:endParaRPr sz="4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500">
              <a:latin typeface="Arial Unicode MS"/>
              <a:cs typeface="Arial Unicode MS"/>
            </a:endParaRPr>
          </a:p>
          <a:p>
            <a:pPr marL="469900" marR="257810" indent="-228600">
              <a:lnSpc>
                <a:spcPct val="113300"/>
              </a:lnSpc>
              <a:buSzPct val="166666"/>
              <a:buAutoNum type="arabicPeriod" startAt="3"/>
              <a:tabLst>
                <a:tab pos="469900" algn="l"/>
              </a:tabLst>
            </a:pPr>
            <a:r>
              <a:rPr dirty="0" sz="600" spc="-25">
                <a:latin typeface="Arial Unicode MS"/>
                <a:cs typeface="Arial Unicode MS"/>
              </a:rPr>
              <a:t>Si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10">
                <a:latin typeface="Arial Unicode MS"/>
                <a:cs typeface="Arial Unicode MS"/>
              </a:rPr>
              <a:t>la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protección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del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5">
                <a:latin typeface="Arial Unicode MS"/>
                <a:cs typeface="Arial Unicode MS"/>
              </a:rPr>
              <a:t>alimentador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30">
                <a:latin typeface="Arial Unicode MS"/>
                <a:cs typeface="Arial Unicode MS"/>
              </a:rPr>
              <a:t>no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30">
                <a:latin typeface="Arial Unicode MS"/>
                <a:cs typeface="Arial Unicode MS"/>
              </a:rPr>
              <a:t>borra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10">
                <a:latin typeface="Arial Unicode MS"/>
                <a:cs typeface="Arial Unicode MS"/>
              </a:rPr>
              <a:t>la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15">
                <a:latin typeface="Arial Unicode MS"/>
                <a:cs typeface="Arial Unicode MS"/>
              </a:rPr>
              <a:t>falla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5">
                <a:latin typeface="Arial Unicode MS"/>
                <a:cs typeface="Arial Unicode MS"/>
              </a:rPr>
              <a:t>lo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suficientemente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rápido,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10">
                <a:latin typeface="Arial Unicode MS"/>
                <a:cs typeface="Arial Unicode MS"/>
              </a:rPr>
              <a:t>la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10">
                <a:latin typeface="Arial Unicode MS"/>
                <a:cs typeface="Arial Unicode MS"/>
              </a:rPr>
              <a:t>salida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del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5">
                <a:latin typeface="Arial Unicode MS"/>
                <a:cs typeface="Arial Unicode MS"/>
              </a:rPr>
              <a:t>temporizador</a:t>
            </a:r>
            <a:r>
              <a:rPr dirty="0" sz="600" spc="-5">
                <a:latin typeface="Arial Unicode MS"/>
                <a:cs typeface="Arial Unicode MS"/>
              </a:rPr>
              <a:t> se </a:t>
            </a:r>
            <a:r>
              <a:rPr dirty="0" sz="600" spc="10">
                <a:latin typeface="Arial Unicode MS"/>
                <a:cs typeface="Arial Unicode MS"/>
              </a:rPr>
              <a:t>activa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10">
                <a:latin typeface="Arial Unicode MS"/>
                <a:cs typeface="Arial Unicode MS"/>
              </a:rPr>
              <a:t>después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de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35">
                <a:latin typeface="Arial Unicode MS"/>
                <a:cs typeface="Arial Unicode MS"/>
              </a:rPr>
              <a:t>un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30">
                <a:latin typeface="Arial Unicode MS"/>
                <a:cs typeface="Arial Unicode MS"/>
              </a:rPr>
              <a:t>retardo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de </a:t>
            </a:r>
            <a:r>
              <a:rPr dirty="0" sz="600" spc="-155">
                <a:latin typeface="Arial Unicode MS"/>
                <a:cs typeface="Arial Unicode MS"/>
              </a:rPr>
              <a:t> </a:t>
            </a:r>
            <a:r>
              <a:rPr dirty="0" sz="600" spc="25">
                <a:latin typeface="Arial Unicode MS"/>
                <a:cs typeface="Arial Unicode MS"/>
              </a:rPr>
              <a:t>tiempo.</a:t>
            </a:r>
            <a:r>
              <a:rPr dirty="0" sz="600" spc="-15">
                <a:latin typeface="Arial Unicode MS"/>
                <a:cs typeface="Arial Unicode MS"/>
              </a:rPr>
              <a:t> </a:t>
            </a:r>
            <a:r>
              <a:rPr dirty="0" sz="600" spc="-15" i="1">
                <a:latin typeface="Verdana"/>
                <a:cs typeface="Verdana"/>
              </a:rPr>
              <a:t>TPU</a:t>
            </a:r>
            <a:r>
              <a:rPr dirty="0" sz="600" spc="-55" i="1">
                <a:latin typeface="Verdana"/>
                <a:cs typeface="Verdana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para</a:t>
            </a:r>
            <a:r>
              <a:rPr dirty="0" sz="600" spc="-20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disparar</a:t>
            </a:r>
            <a:r>
              <a:rPr dirty="0" sz="600" spc="-15">
                <a:latin typeface="Arial Unicode MS"/>
                <a:cs typeface="Arial Unicode MS"/>
              </a:rPr>
              <a:t> </a:t>
            </a:r>
            <a:r>
              <a:rPr dirty="0" sz="600" spc="10">
                <a:latin typeface="Arial Unicode MS"/>
                <a:cs typeface="Arial Unicode MS"/>
              </a:rPr>
              <a:t>el</a:t>
            </a:r>
            <a:r>
              <a:rPr dirty="0" sz="600" spc="-15">
                <a:latin typeface="Arial Unicode MS"/>
                <a:cs typeface="Arial Unicode MS"/>
              </a:rPr>
              <a:t> </a:t>
            </a:r>
            <a:r>
              <a:rPr dirty="0" sz="600" spc="35">
                <a:latin typeface="Arial Unicode MS"/>
                <a:cs typeface="Arial Unicode MS"/>
              </a:rPr>
              <a:t>interruptor</a:t>
            </a:r>
            <a:r>
              <a:rPr dirty="0" sz="600" spc="-15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principal.</a:t>
            </a:r>
            <a:endParaRPr sz="6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104139">
              <a:lnSpc>
                <a:spcPct val="133300"/>
              </a:lnSpc>
            </a:pPr>
            <a:r>
              <a:rPr dirty="0" sz="600" spc="-5">
                <a:latin typeface="Arial Unicode MS"/>
                <a:cs typeface="Arial Unicode MS"/>
              </a:rPr>
              <a:t>Los </a:t>
            </a:r>
            <a:r>
              <a:rPr dirty="0" sz="600" spc="20">
                <a:latin typeface="Arial Unicode MS"/>
                <a:cs typeface="Arial Unicode MS"/>
              </a:rPr>
              <a:t>elementos de sobrecorriente de </a:t>
            </a:r>
            <a:r>
              <a:rPr dirty="0" sz="600" spc="30">
                <a:latin typeface="Arial Unicode MS"/>
                <a:cs typeface="Arial Unicode MS"/>
              </a:rPr>
              <a:t>tiempo </a:t>
            </a:r>
            <a:r>
              <a:rPr dirty="0" sz="600" spc="15">
                <a:latin typeface="Arial Unicode MS"/>
                <a:cs typeface="Arial Unicode MS"/>
              </a:rPr>
              <a:t>inverso </a:t>
            </a:r>
            <a:r>
              <a:rPr dirty="0" sz="600" spc="20">
                <a:latin typeface="Arial Unicode MS"/>
                <a:cs typeface="Arial Unicode MS"/>
              </a:rPr>
              <a:t>de </a:t>
            </a:r>
            <a:r>
              <a:rPr dirty="0" sz="600" spc="5">
                <a:latin typeface="Arial Unicode MS"/>
                <a:cs typeface="Arial Unicode MS"/>
              </a:rPr>
              <a:t>fase y </a:t>
            </a:r>
            <a:r>
              <a:rPr dirty="0" sz="600" spc="25">
                <a:latin typeface="Arial Unicode MS"/>
                <a:cs typeface="Arial Unicode MS"/>
              </a:rPr>
              <a:t>tierra proporcionan </a:t>
            </a:r>
            <a:r>
              <a:rPr dirty="0" sz="600" spc="10">
                <a:latin typeface="Arial Unicode MS"/>
                <a:cs typeface="Arial Unicode MS"/>
              </a:rPr>
              <a:t>la </a:t>
            </a:r>
            <a:r>
              <a:rPr dirty="0" sz="600" spc="20">
                <a:latin typeface="Arial Unicode MS"/>
                <a:cs typeface="Arial Unicode MS"/>
              </a:rPr>
              <a:t>protección tradicional de respaldo </a:t>
            </a:r>
            <a:r>
              <a:rPr dirty="0" sz="600" spc="15">
                <a:latin typeface="Arial Unicode MS"/>
                <a:cs typeface="Arial Unicode MS"/>
              </a:rPr>
              <a:t>con </a:t>
            </a:r>
            <a:r>
              <a:rPr dirty="0" sz="600" spc="30">
                <a:latin typeface="Arial Unicode MS"/>
                <a:cs typeface="Arial Unicode MS"/>
              </a:rPr>
              <a:t>retardo </a:t>
            </a:r>
            <a:r>
              <a:rPr dirty="0" sz="600" spc="20">
                <a:latin typeface="Arial Unicode MS"/>
                <a:cs typeface="Arial Unicode MS"/>
              </a:rPr>
              <a:t>de </a:t>
            </a:r>
            <a:r>
              <a:rPr dirty="0" sz="600" spc="25">
                <a:latin typeface="Arial Unicode MS"/>
                <a:cs typeface="Arial Unicode MS"/>
              </a:rPr>
              <a:t>tiempo. </a:t>
            </a:r>
            <a:r>
              <a:rPr dirty="0" sz="600" spc="20">
                <a:latin typeface="Arial Unicode MS"/>
                <a:cs typeface="Arial Unicode MS"/>
              </a:rPr>
              <a:t>Configure </a:t>
            </a:r>
            <a:r>
              <a:rPr dirty="0" sz="600" spc="-155">
                <a:latin typeface="Arial Unicode MS"/>
                <a:cs typeface="Arial Unicode MS"/>
              </a:rPr>
              <a:t> </a:t>
            </a:r>
            <a:r>
              <a:rPr dirty="0" sz="600" spc="10">
                <a:latin typeface="Arial Unicode MS"/>
                <a:cs typeface="Arial Unicode MS"/>
              </a:rPr>
              <a:t>estos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elementos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15">
                <a:latin typeface="Arial Unicode MS"/>
                <a:cs typeface="Arial Unicode MS"/>
              </a:rPr>
              <a:t>con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35">
                <a:latin typeface="Arial Unicode MS"/>
                <a:cs typeface="Arial Unicode MS"/>
              </a:rPr>
              <a:t>menor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15">
                <a:latin typeface="Arial Unicode MS"/>
                <a:cs typeface="Arial Unicode MS"/>
              </a:rPr>
              <a:t>sensibilidad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5">
                <a:latin typeface="Arial Unicode MS"/>
                <a:cs typeface="Arial Unicode MS"/>
              </a:rPr>
              <a:t>y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35">
                <a:latin typeface="Arial Unicode MS"/>
                <a:cs typeface="Arial Unicode MS"/>
              </a:rPr>
              <a:t>un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30">
                <a:latin typeface="Arial Unicode MS"/>
                <a:cs typeface="Arial Unicode MS"/>
              </a:rPr>
              <a:t>retardo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de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30">
                <a:latin typeface="Arial Unicode MS"/>
                <a:cs typeface="Arial Unicode MS"/>
              </a:rPr>
              <a:t>tiempo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5">
                <a:latin typeface="Arial Unicode MS"/>
                <a:cs typeface="Arial Unicode MS"/>
              </a:rPr>
              <a:t>mayor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25">
                <a:latin typeface="Arial Unicode MS"/>
                <a:cs typeface="Arial Unicode MS"/>
              </a:rPr>
              <a:t>que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10">
                <a:latin typeface="Arial Unicode MS"/>
                <a:cs typeface="Arial Unicode MS"/>
              </a:rPr>
              <a:t>los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elementos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de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sobrecorriente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del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25">
                <a:latin typeface="Arial Unicode MS"/>
                <a:cs typeface="Arial Unicode MS"/>
              </a:rPr>
              <a:t>alimentador.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Para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10">
                <a:latin typeface="Arial Unicode MS"/>
                <a:cs typeface="Arial Unicode MS"/>
              </a:rPr>
              <a:t>fallas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de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25">
                <a:latin typeface="Arial Unicode MS"/>
                <a:cs typeface="Arial Unicode MS"/>
              </a:rPr>
              <a:t>alimentador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25">
                <a:latin typeface="Arial Unicode MS"/>
                <a:cs typeface="Arial Unicode MS"/>
              </a:rPr>
              <a:t>o </a:t>
            </a:r>
            <a:r>
              <a:rPr dirty="0" sz="600" spc="-150">
                <a:latin typeface="Arial Unicode MS"/>
                <a:cs typeface="Arial Unicode MS"/>
              </a:rPr>
              <a:t> </a:t>
            </a:r>
            <a:r>
              <a:rPr dirty="0" sz="600" spc="-10">
                <a:latin typeface="Arial Unicode MS"/>
                <a:cs typeface="Arial Unicode MS"/>
              </a:rPr>
              <a:t>bus,</a:t>
            </a:r>
            <a:r>
              <a:rPr dirty="0" sz="600" spc="-10" i="1">
                <a:latin typeface="Verdana"/>
                <a:cs typeface="Verdana"/>
              </a:rPr>
              <a:t>51PT</a:t>
            </a:r>
            <a:r>
              <a:rPr dirty="0" sz="600" spc="-55" i="1">
                <a:latin typeface="Verdana"/>
                <a:cs typeface="Verdana"/>
              </a:rPr>
              <a:t> </a:t>
            </a:r>
            <a:r>
              <a:rPr dirty="0" sz="600" spc="5">
                <a:latin typeface="Arial Unicode MS"/>
                <a:cs typeface="Arial Unicode MS"/>
              </a:rPr>
              <a:t>y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55">
                <a:latin typeface="Arial Unicode MS"/>
                <a:cs typeface="Arial Unicode MS"/>
              </a:rPr>
              <a:t>/</a:t>
            </a:r>
            <a:r>
              <a:rPr dirty="0" sz="600" spc="-15">
                <a:latin typeface="Arial Unicode MS"/>
                <a:cs typeface="Arial Unicode MS"/>
              </a:rPr>
              <a:t> </a:t>
            </a:r>
            <a:r>
              <a:rPr dirty="0" sz="600" spc="25">
                <a:latin typeface="Arial Unicode MS"/>
                <a:cs typeface="Arial Unicode MS"/>
              </a:rPr>
              <a:t>o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-40" i="1">
                <a:latin typeface="Verdana"/>
                <a:cs typeface="Verdana"/>
              </a:rPr>
              <a:t>51GT</a:t>
            </a:r>
            <a:r>
              <a:rPr dirty="0" sz="600" spc="-50" i="1">
                <a:latin typeface="Verdana"/>
                <a:cs typeface="Verdana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las</a:t>
            </a:r>
            <a:r>
              <a:rPr dirty="0" sz="600" spc="-15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entradas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-5">
                <a:latin typeface="Arial Unicode MS"/>
                <a:cs typeface="Arial Unicode MS"/>
              </a:rPr>
              <a:t>se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30">
                <a:latin typeface="Arial Unicode MS"/>
                <a:cs typeface="Arial Unicode MS"/>
              </a:rPr>
              <a:t>afirman</a:t>
            </a:r>
            <a:r>
              <a:rPr dirty="0" sz="600" spc="-15">
                <a:latin typeface="Arial Unicode MS"/>
                <a:cs typeface="Arial Unicode MS"/>
              </a:rPr>
              <a:t> </a:t>
            </a:r>
            <a:r>
              <a:rPr dirty="0" sz="600" spc="10">
                <a:latin typeface="Arial Unicode MS"/>
                <a:cs typeface="Arial Unicode MS"/>
              </a:rPr>
              <a:t>después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del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30">
                <a:latin typeface="Arial Unicode MS"/>
                <a:cs typeface="Arial Unicode MS"/>
              </a:rPr>
              <a:t>retardo</a:t>
            </a:r>
            <a:r>
              <a:rPr dirty="0" sz="600" spc="-15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de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30">
                <a:latin typeface="Arial Unicode MS"/>
                <a:cs typeface="Arial Unicode MS"/>
              </a:rPr>
              <a:t>tiempo</a:t>
            </a:r>
            <a:r>
              <a:rPr dirty="0" sz="600" spc="-15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correspondiente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para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iniciar</a:t>
            </a:r>
            <a:r>
              <a:rPr dirty="0" sz="600" spc="-15">
                <a:latin typeface="Arial Unicode MS"/>
                <a:cs typeface="Arial Unicode MS"/>
              </a:rPr>
              <a:t> </a:t>
            </a:r>
            <a:r>
              <a:rPr dirty="0" sz="600" spc="10">
                <a:latin typeface="Arial Unicode MS"/>
                <a:cs typeface="Arial Unicode MS"/>
              </a:rPr>
              <a:t>el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disparo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del</a:t>
            </a:r>
            <a:r>
              <a:rPr dirty="0" sz="600" spc="-15">
                <a:latin typeface="Arial Unicode MS"/>
                <a:cs typeface="Arial Unicode MS"/>
              </a:rPr>
              <a:t> </a:t>
            </a:r>
            <a:r>
              <a:rPr dirty="0" sz="600" spc="35">
                <a:latin typeface="Arial Unicode MS"/>
                <a:cs typeface="Arial Unicode MS"/>
              </a:rPr>
              <a:t>interruptor</a:t>
            </a:r>
            <a:r>
              <a:rPr dirty="0" sz="600" spc="-10">
                <a:latin typeface="Arial Unicode MS"/>
                <a:cs typeface="Arial Unicode MS"/>
              </a:rPr>
              <a:t> </a:t>
            </a:r>
            <a:r>
              <a:rPr dirty="0" sz="600" spc="20">
                <a:latin typeface="Arial Unicode MS"/>
                <a:cs typeface="Arial Unicode MS"/>
              </a:rPr>
              <a:t>principal.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900" y="949452"/>
            <a:ext cx="4800600" cy="360121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089396" y="453643"/>
            <a:ext cx="70104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Tahoma"/>
                <a:cs typeface="Tahoma"/>
              </a:rPr>
              <a:t>Protección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de</a:t>
            </a:r>
            <a:r>
              <a:rPr dirty="0" sz="600" spc="-20" b="1">
                <a:latin typeface="Tahoma"/>
                <a:cs typeface="Tahoma"/>
              </a:rPr>
              <a:t> </a:t>
            </a:r>
            <a:r>
              <a:rPr dirty="0" sz="600" b="1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pc="5"/>
              <a:t>PROT4xx_BusProtection_r3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r>
              <a:rPr dirty="0" spc="10"/>
              <a:t>43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E2B4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amyjohn</dc:creator>
  <dc:title>Microsoft PowerPoint - 10_PROT4xx_BusProtection_r3.pptx</dc:title>
  <dcterms:created xsi:type="dcterms:W3CDTF">2021-09-13T21:00:10Z</dcterms:created>
  <dcterms:modified xsi:type="dcterms:W3CDTF">2021-09-13T21:00:10Z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